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0" r:id="rId44"/>
    <p:sldId id="301" r:id="rId45"/>
    <p:sldId id="302" r:id="rId46"/>
    <p:sldId id="303" r:id="rId47"/>
    <p:sldId id="304" r:id="rId48"/>
    <p:sldId id="305" r:id="rId49"/>
    <p:sldId id="306" r:id="rId50"/>
    <p:sldId id="312" r:id="rId51"/>
    <p:sldId id="311" r:id="rId52"/>
    <p:sldId id="313" r:id="rId53"/>
    <p:sldId id="307" r:id="rId54"/>
    <p:sldId id="308" r:id="rId55"/>
    <p:sldId id="309" r:id="rId56"/>
    <p:sldId id="310"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F90AE2-E7AC-4B85-991D-EFD0EA7418E5}">
  <a:tblStyle styleId="{88F90AE2-E7AC-4B85-991D-EFD0EA741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F8C68-A3AC-4CE4-B1BD-22038744ACC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3CF716-038D-46DA-9AFD-1E20DB947758}" styleName="Table_2">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3"/>
    <p:restoredTop sz="81518"/>
  </p:normalViewPr>
  <p:slideViewPr>
    <p:cSldViewPr snapToGrid="0">
      <p:cViewPr varScale="1">
        <p:scale>
          <a:sx n="173" d="100"/>
          <a:sy n="173" d="100"/>
        </p:scale>
        <p:origin x="992"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e3736eb2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e3736eb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Talking about extracting coordinates for contextual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training coordinates did not cover the 100 pixels within one label. Therefore, We first calculate the center coordinates of the 100 pixels for each label. Then, this is followed by using the </a:t>
            </a:r>
            <a:r>
              <a:rPr lang="en-US" sz="1100" b="0" i="0" u="none" strike="noStrike" cap="none" dirty="0" err="1">
                <a:solidFill>
                  <a:srgbClr val="000000"/>
                </a:solidFill>
                <a:effectLst/>
                <a:latin typeface="Arial"/>
                <a:ea typeface="Arial"/>
                <a:cs typeface="Arial"/>
                <a:sym typeface="Arial"/>
              </a:rPr>
              <a:t>rasterio</a:t>
            </a:r>
            <a:r>
              <a:rPr lang="en-US" sz="1100" b="0" i="0" u="none" strike="noStrike" cap="none" dirty="0">
                <a:solidFill>
                  <a:srgbClr val="000000"/>
                </a:solidFill>
                <a:effectLst/>
                <a:latin typeface="Arial"/>
                <a:ea typeface="Arial"/>
                <a:cs typeface="Arial"/>
                <a:sym typeface="Arial"/>
              </a:rPr>
              <a:t> library to extract the contextual feature value for the corresponding coordinates. This is conducted to all the contextual features tiff files. This file will output 144 csv files</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Merging coordinates for contextual features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Each 100 points correspond to one labeled data. Before merging with the labeled data file, We label each 100 points with the corresponding point number. The mean of the values for these point is then computed. Finally, We merge the contextual features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with the labeled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The output of this code is one csv file containing the labeled training data and the corresponding 144 contextual features columns.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74583629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7458362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e3736eb2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e3736eb2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e3736eb2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e3736eb2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Gini importance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sum over the number of splits (across all trees) that include the feature, proportionally to the number of samples it splits</a:t>
            </a: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d831f759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d831f759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74d9ca57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74d9ca5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74d9ca57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74d9ca57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74d9ca57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74d9ca57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74d9ca57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74d9ca5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d831f75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d831f75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e3736eb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e3736e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6c1d6b82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6c1d6b82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e58b676c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e58b676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74583629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74583629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745836295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74583629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745836295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745836295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74d9ca57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74d9ca5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74d9ca57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74d9ca5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6c1d6b82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6c1d6b82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6c1d6b8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6c1d6b8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These feature values were sourced from various open-source and government sources such as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humdata.org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worldpop.org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geopode.org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spatialdatya.dhsprogram.com</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and more</a:t>
            </a:r>
            <a:endParaRPr sz="2900" dirty="0">
              <a:latin typeface="Roboto" panose="02000000000000000000" pitchFamily="2" charset="0"/>
              <a:ea typeface="Roboto" panose="02000000000000000000"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6c1d6b8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6c1d6b8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Covariate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all covariate features were extracted for each labeled data point. The extraction output in the form of one column. Each column contained 61 values in a string structure. Therefore, further processing was conducted to have an output ready for modeling. This file outputs one csv containing the labeled data and 61 covariate features columns.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e58b67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e58b67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c1d6b82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6c1d6b82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c1d6b82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c1d6b82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6c1d6b8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6c1d6b8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6c1d6b82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6c1d6b82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6c1d6b82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26c1d6b8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6c1d6b82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6c1d6b82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6c1d6b82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6c1d6b82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6c1d6b82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6c1d6b82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6c1d6b82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6c1d6b82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c1d6b82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6c1d6b82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e58b676c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e58b676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6c1d6b82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6c1d6b82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6c1d6b82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6c1d6b82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K-</a:t>
            </a:r>
            <a:r>
              <a:rPr lang="en-US" sz="1100" b="1" i="0" u="none" strike="noStrike" cap="none" dirty="0" err="1">
                <a:solidFill>
                  <a:srgbClr val="000000"/>
                </a:solidFill>
                <a:effectLst/>
                <a:latin typeface="Arial"/>
                <a:ea typeface="Arial"/>
                <a:cs typeface="Arial"/>
                <a:sym typeface="Arial"/>
              </a:rPr>
              <a:t>smirov</a:t>
            </a:r>
            <a:r>
              <a:rPr lang="en-US" sz="1100" b="1" i="0" u="none" strike="noStrike" cap="none" dirty="0">
                <a:solidFill>
                  <a:srgbClr val="000000"/>
                </a:solidFill>
                <a:effectLst/>
                <a:latin typeface="Arial"/>
                <a:ea typeface="Arial"/>
                <a:cs typeface="Arial"/>
                <a:sym typeface="Arial"/>
              </a:rPr>
              <a:t>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Tests to see if values follow normal distribution</a:t>
            </a:r>
          </a:p>
          <a:p>
            <a:pPr lvl="1"/>
            <a:r>
              <a:rPr lang="en-US" sz="1100" b="0" i="0" u="none" strike="noStrike" cap="none" dirty="0">
                <a:solidFill>
                  <a:srgbClr val="000000"/>
                </a:solidFill>
                <a:effectLst/>
                <a:latin typeface="Arial"/>
                <a:ea typeface="Arial"/>
                <a:cs typeface="Arial"/>
                <a:sym typeface="Arial"/>
              </a:rPr>
              <a:t>Null hypothesis values follow normal distribution</a:t>
            </a:r>
          </a:p>
          <a:p>
            <a:pPr lvl="1"/>
            <a:r>
              <a:rPr lang="en-US" sz="1100" b="0" i="0" u="none" strike="noStrike" cap="none" dirty="0">
                <a:solidFill>
                  <a:srgbClr val="000000"/>
                </a:solidFill>
                <a:effectLst/>
                <a:latin typeface="Arial"/>
                <a:ea typeface="Arial"/>
                <a:cs typeface="Arial"/>
                <a:sym typeface="Arial"/>
              </a:rPr>
              <a:t>Alternative values do not follow normal distribution</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Levene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 for equal variance </a:t>
            </a:r>
          </a:p>
          <a:p>
            <a:pPr lvl="1"/>
            <a:r>
              <a:rPr lang="en-US" sz="1100" b="0" i="0" u="none" strike="noStrike" cap="none" dirty="0">
                <a:solidFill>
                  <a:srgbClr val="000000"/>
                </a:solidFill>
                <a:effectLst/>
                <a:latin typeface="Arial"/>
                <a:ea typeface="Arial"/>
                <a:cs typeface="Arial"/>
                <a:sym typeface="Arial"/>
              </a:rPr>
              <a:t>Null hypothesis variances are equal </a:t>
            </a:r>
          </a:p>
          <a:p>
            <a:pPr lvl="1"/>
            <a:r>
              <a:rPr lang="en-US" sz="1100" b="0" i="0" u="none" strike="noStrike" cap="none" dirty="0">
                <a:solidFill>
                  <a:srgbClr val="000000"/>
                </a:solidFill>
                <a:effectLst/>
                <a:latin typeface="Arial"/>
                <a:ea typeface="Arial"/>
                <a:cs typeface="Arial"/>
                <a:sym typeface="Arial"/>
              </a:rPr>
              <a:t>Alternative variances are not equal</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Kruskal Wallis H-test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 rank based non-parametric one-way ANOVA test used to see difference between two or more groups of independent variables </a:t>
            </a:r>
          </a:p>
          <a:p>
            <a:r>
              <a:rPr lang="en-US" sz="1100" b="0" i="0" u="none" strike="noStrike" cap="none" dirty="0">
                <a:solidFill>
                  <a:srgbClr val="000000"/>
                </a:solidFill>
                <a:effectLst/>
                <a:latin typeface="Arial"/>
                <a:ea typeface="Arial"/>
                <a:cs typeface="Arial"/>
                <a:sym typeface="Arial"/>
              </a:rPr>
              <a:t>Compared the mean ranks of the values </a:t>
            </a:r>
          </a:p>
          <a:p>
            <a:pPr lvl="1"/>
            <a:r>
              <a:rPr lang="en-US" sz="1100" b="0" i="0" u="none" strike="noStrike" cap="none" dirty="0">
                <a:solidFill>
                  <a:srgbClr val="000000"/>
                </a:solidFill>
                <a:effectLst/>
                <a:latin typeface="Arial"/>
                <a:ea typeface="Arial"/>
                <a:cs typeface="Arial"/>
                <a:sym typeface="Arial"/>
              </a:rPr>
              <a:t>Mean rank is the average of the ranks for all observations within each sample</a:t>
            </a:r>
          </a:p>
          <a:p>
            <a:pPr lvl="1"/>
            <a:r>
              <a:rPr lang="en-US" sz="1100" b="0" i="0" u="none" strike="noStrike" cap="none" dirty="0">
                <a:solidFill>
                  <a:srgbClr val="000000"/>
                </a:solidFill>
                <a:effectLst/>
                <a:latin typeface="Arial"/>
                <a:ea typeface="Arial"/>
                <a:cs typeface="Arial"/>
                <a:sym typeface="Arial"/>
              </a:rPr>
              <a:t> If two or more observations are tied, the average rank to each tied observation</a:t>
            </a:r>
          </a:p>
          <a:p>
            <a:r>
              <a:rPr lang="en-US" sz="1100" b="0" i="0" u="none" strike="noStrike" cap="none" dirty="0">
                <a:solidFill>
                  <a:srgbClr val="000000"/>
                </a:solidFill>
                <a:effectLst/>
                <a:latin typeface="Arial"/>
                <a:ea typeface="Arial"/>
                <a:cs typeface="Arial"/>
                <a:sym typeface="Arial"/>
              </a:rPr>
              <a:t>The H test refers to the the chi-square distribution approximates </a:t>
            </a:r>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6c1d6b8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6c1d6b8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4583629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74583629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745836295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74583629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74583629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74583629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7458362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7458362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74583629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7458362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6c1d6b827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6c1d6b82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74583629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74583629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304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360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17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6c1d6b827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26c1d6b82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6c1d6b82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6c1d6b82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6c1d6b82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6c1d6b82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6c1d6b82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6c1d6b82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d831f759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d831f759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74583629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74583629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74d9ca57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74d9ca5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74d9ca5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74d9ca5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tatistics.laerd.com/spss-tutorials/kruskal-wallis-h-test-using-spss-statistics.php"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63925" y="53800"/>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75" b="1"/>
              <a:t>Machine Learning Analysis on Contextual and Covariate Features in Satellite Image of Lagos, Nigeria</a:t>
            </a:r>
            <a:endParaRPr sz="3575" b="1"/>
          </a:p>
        </p:txBody>
      </p:sp>
      <p:pic>
        <p:nvPicPr>
          <p:cNvPr id="68" name="Google Shape;68;p13"/>
          <p:cNvPicPr preferRelativeResize="0"/>
          <p:nvPr/>
        </p:nvPicPr>
        <p:blipFill>
          <a:blip r:embed="rId3">
            <a:alphaModFix/>
          </a:blip>
          <a:stretch>
            <a:fillRect/>
          </a:stretch>
        </p:blipFill>
        <p:spPr>
          <a:xfrm>
            <a:off x="2939525" y="1860475"/>
            <a:ext cx="3070896" cy="1422550"/>
          </a:xfrm>
          <a:prstGeom prst="rect">
            <a:avLst/>
          </a:prstGeom>
          <a:noFill/>
          <a:ln>
            <a:noFill/>
          </a:ln>
        </p:spPr>
      </p:pic>
      <p:sp>
        <p:nvSpPr>
          <p:cNvPr id="69" name="Google Shape;69;p13"/>
          <p:cNvSpPr txBox="1">
            <a:spLocks noGrp="1"/>
          </p:cNvSpPr>
          <p:nvPr>
            <p:ph type="ctrTitle"/>
          </p:nvPr>
        </p:nvSpPr>
        <p:spPr>
          <a:xfrm>
            <a:off x="363925" y="3283025"/>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900" dirty="0"/>
              <a:t>Data Science Capstone Spring 2022</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By Jake Lieberfarb and Bradley Reardon</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Supervisors: Professor Dr. Ryan Engstrom</a:t>
            </a:r>
            <a:endParaRPr sz="1900" dirty="0"/>
          </a:p>
          <a:p>
            <a:pPr marL="0" lvl="0" indent="0" algn="ctr" rtl="0">
              <a:spcBef>
                <a:spcPts val="0"/>
              </a:spcBef>
              <a:spcAft>
                <a:spcPts val="0"/>
              </a:spcAft>
              <a:buSzPts val="990"/>
              <a:buNone/>
            </a:pPr>
            <a:r>
              <a:rPr lang="en" sz="1900" dirty="0"/>
              <a:t>Professor Dr. Amir Jafari</a:t>
            </a:r>
            <a:endParaRPr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idx="4294967295"/>
          </p:nvPr>
        </p:nvSpPr>
        <p:spPr>
          <a:xfrm>
            <a:off x="0" y="0"/>
            <a:ext cx="2733900" cy="247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a:t>
            </a:r>
            <a:endParaRPr>
              <a:solidFill>
                <a:schemeClr val="dk1"/>
              </a:solidFill>
            </a:endParaRPr>
          </a:p>
          <a:p>
            <a:pPr marL="0" lvl="0" indent="0" algn="l" rtl="0">
              <a:spcBef>
                <a:spcPts val="0"/>
              </a:spcBef>
              <a:spcAft>
                <a:spcPts val="0"/>
              </a:spcAft>
              <a:buNone/>
            </a:pPr>
            <a:r>
              <a:rPr lang="en">
                <a:solidFill>
                  <a:schemeClr val="dk1"/>
                </a:solidFill>
              </a:rPr>
              <a:t>Contextual </a:t>
            </a:r>
            <a:endParaRPr>
              <a:solidFill>
                <a:schemeClr val="dk1"/>
              </a:solidFill>
            </a:endParaRPr>
          </a:p>
          <a:p>
            <a:pPr marL="0" lvl="0" indent="0" algn="l" rtl="0">
              <a:spcBef>
                <a:spcPts val="0"/>
              </a:spcBef>
              <a:spcAft>
                <a:spcPts val="0"/>
              </a:spcAft>
              <a:buNone/>
            </a:pPr>
            <a:r>
              <a:rPr lang="en">
                <a:solidFill>
                  <a:schemeClr val="dk1"/>
                </a:solidFill>
              </a:rPr>
              <a:t>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49" name="Google Shape;149;p22"/>
          <p:cNvPicPr preferRelativeResize="0"/>
          <p:nvPr/>
        </p:nvPicPr>
        <p:blipFill>
          <a:blip r:embed="rId3">
            <a:alphaModFix/>
          </a:blip>
          <a:stretch>
            <a:fillRect/>
          </a:stretch>
        </p:blipFill>
        <p:spPr>
          <a:xfrm>
            <a:off x="1940450" y="0"/>
            <a:ext cx="7150376" cy="468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Contextual Features (2/2)</a:t>
            </a:r>
            <a:endParaRPr>
              <a:solidFill>
                <a:schemeClr val="dk1"/>
              </a:solidFill>
            </a:endParaRPr>
          </a:p>
        </p:txBody>
      </p:sp>
      <p:sp>
        <p:nvSpPr>
          <p:cNvPr id="155" name="Google Shape;155;p23"/>
          <p:cNvSpPr txBox="1">
            <a:spLocks noGrp="1"/>
          </p:cNvSpPr>
          <p:nvPr>
            <p:ph type="body" idx="1"/>
          </p:nvPr>
        </p:nvSpPr>
        <p:spPr>
          <a:xfrm>
            <a:off x="119625" y="822750"/>
            <a:ext cx="6565500" cy="1282800"/>
          </a:xfrm>
          <a:prstGeom prst="rect">
            <a:avLst/>
          </a:prstGeom>
        </p:spPr>
        <p:txBody>
          <a:bodyPr spcFirstLastPara="1" wrap="square" lIns="91425" tIns="91425" rIns="91425" bIns="91425" anchor="t" anchorCtr="0">
            <a:normAutofit fontScale="25000" lnSpcReduction="20000"/>
          </a:bodyPr>
          <a:lstStyle/>
          <a:p>
            <a:pPr marL="457200" lvl="0" indent="-309591" algn="l" rtl="0">
              <a:spcBef>
                <a:spcPts val="0"/>
              </a:spcBef>
              <a:spcAft>
                <a:spcPts val="0"/>
              </a:spcAft>
              <a:buClr>
                <a:schemeClr val="dk2"/>
              </a:buClr>
              <a:buSzPct val="100000"/>
              <a:buChar char="●"/>
            </a:pPr>
            <a:r>
              <a:rPr lang="en" sz="5101">
                <a:solidFill>
                  <a:schemeClr val="dk2"/>
                </a:solidFill>
              </a:rPr>
              <a:t>Removed ‘Not-Built-up’ from the dataset </a:t>
            </a:r>
            <a:endParaRPr sz="5101">
              <a:solidFill>
                <a:schemeClr val="dk2"/>
              </a:solidFill>
            </a:endParaRPr>
          </a:p>
          <a:p>
            <a:pPr marL="914400" lvl="1" indent="-309591" algn="l" rtl="0">
              <a:spcBef>
                <a:spcPts val="0"/>
              </a:spcBef>
              <a:spcAft>
                <a:spcPts val="0"/>
              </a:spcAft>
              <a:buClr>
                <a:schemeClr val="dk2"/>
              </a:buClr>
              <a:buSzPct val="100000"/>
              <a:buChar char="○"/>
            </a:pPr>
            <a:r>
              <a:rPr lang="en" sz="5101">
                <a:solidFill>
                  <a:schemeClr val="dk2"/>
                </a:solidFill>
              </a:rPr>
              <a:t>New dataframe:</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15471 samples</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98.3% - ‘Built-up’</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1.7% - ‘Deprived’</a:t>
            </a:r>
            <a:endParaRPr sz="510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156" name="Google Shape;156;p23"/>
          <p:cNvPicPr preferRelativeResize="0"/>
          <p:nvPr/>
        </p:nvPicPr>
        <p:blipFill>
          <a:blip r:embed="rId3">
            <a:alphaModFix/>
          </a:blip>
          <a:stretch>
            <a:fillRect/>
          </a:stretch>
        </p:blipFill>
        <p:spPr>
          <a:xfrm>
            <a:off x="5397125" y="1918900"/>
            <a:ext cx="3648147" cy="2762076"/>
          </a:xfrm>
          <a:prstGeom prst="rect">
            <a:avLst/>
          </a:prstGeom>
          <a:noFill/>
          <a:ln>
            <a:noFill/>
          </a:ln>
        </p:spPr>
      </p:pic>
      <p:pic>
        <p:nvPicPr>
          <p:cNvPr id="157" name="Google Shape;157;p23"/>
          <p:cNvPicPr preferRelativeResize="0"/>
          <p:nvPr/>
        </p:nvPicPr>
        <p:blipFill>
          <a:blip r:embed="rId4">
            <a:alphaModFix/>
          </a:blip>
          <a:stretch>
            <a:fillRect/>
          </a:stretch>
        </p:blipFill>
        <p:spPr>
          <a:xfrm>
            <a:off x="277200" y="1902875"/>
            <a:ext cx="2887276" cy="2794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Contextual Features Correlation Plot </a:t>
            </a:r>
            <a:endParaRPr>
              <a:solidFill>
                <a:schemeClr val="dk1"/>
              </a:solidFill>
            </a:endParaRPr>
          </a:p>
        </p:txBody>
      </p:sp>
      <p:sp>
        <p:nvSpPr>
          <p:cNvPr id="163" name="Google Shape;163;p24"/>
          <p:cNvSpPr txBox="1"/>
          <p:nvPr/>
        </p:nvSpPr>
        <p:spPr>
          <a:xfrm>
            <a:off x="0" y="654700"/>
            <a:ext cx="8904900" cy="1238257"/>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dirty="0">
                <a:latin typeface="Roboto"/>
                <a:ea typeface="Roboto"/>
                <a:cs typeface="Roboto"/>
                <a:sym typeface="Roboto"/>
              </a:rPr>
              <a:t>Many of the variables had a strong correlation with each other as indicated by </a:t>
            </a:r>
            <a:r>
              <a:rPr lang="en" b="1" dirty="0">
                <a:solidFill>
                  <a:srgbClr val="C00000"/>
                </a:solidFill>
                <a:latin typeface="Roboto"/>
                <a:ea typeface="Roboto"/>
                <a:cs typeface="Roboto"/>
                <a:sym typeface="Roboto"/>
              </a:rPr>
              <a:t>dark red</a:t>
            </a:r>
            <a:r>
              <a:rPr lang="en" dirty="0">
                <a:latin typeface="Roboto"/>
                <a:ea typeface="Roboto"/>
                <a:cs typeface="Roboto"/>
                <a:sym typeface="Roboto"/>
              </a:rPr>
              <a:t> and</a:t>
            </a:r>
            <a:r>
              <a:rPr lang="en" b="1" dirty="0">
                <a:latin typeface="Roboto"/>
                <a:ea typeface="Roboto"/>
                <a:cs typeface="Roboto"/>
                <a:sym typeface="Roboto"/>
              </a:rPr>
              <a:t> </a:t>
            </a:r>
            <a:r>
              <a:rPr lang="en" b="1" dirty="0">
                <a:solidFill>
                  <a:srgbClr val="FFD966"/>
                </a:solidFill>
                <a:latin typeface="Roboto"/>
                <a:ea typeface="Roboto"/>
                <a:cs typeface="Roboto"/>
                <a:sym typeface="Roboto"/>
              </a:rPr>
              <a:t>light-yellow</a:t>
            </a:r>
            <a:r>
              <a:rPr lang="en" b="1" dirty="0">
                <a:latin typeface="Roboto"/>
                <a:ea typeface="Roboto"/>
                <a:cs typeface="Roboto"/>
                <a:sym typeface="Roboto"/>
              </a:rPr>
              <a:t> </a:t>
            </a:r>
            <a:r>
              <a:rPr lang="en" dirty="0">
                <a:latin typeface="Roboto"/>
                <a:ea typeface="Roboto"/>
                <a:cs typeface="Roboto"/>
                <a:sym typeface="Roboto"/>
              </a:rPr>
              <a:t>areas</a:t>
            </a:r>
            <a:endParaRPr dirty="0">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dirty="0">
                <a:latin typeface="Roboto"/>
                <a:ea typeface="Roboto"/>
                <a:cs typeface="Roboto"/>
                <a:sym typeface="Roboto"/>
              </a:rPr>
              <a:t>Histogram showed strong negative and positive correlation</a:t>
            </a:r>
            <a:endParaRPr dirty="0">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dirty="0">
                <a:latin typeface="Roboto"/>
                <a:ea typeface="Roboto"/>
                <a:cs typeface="Roboto"/>
                <a:sym typeface="Roboto"/>
              </a:rPr>
              <a:t>Many features had low correlation with each other (</a:t>
            </a:r>
            <a:r>
              <a:rPr lang="en" b="1" dirty="0">
                <a:latin typeface="Roboto"/>
                <a:ea typeface="Roboto"/>
                <a:cs typeface="Roboto"/>
                <a:sym typeface="Roboto"/>
              </a:rPr>
              <a:t>skew</a:t>
            </a:r>
            <a:r>
              <a:rPr lang="en" dirty="0">
                <a:latin typeface="Roboto"/>
                <a:ea typeface="Roboto"/>
                <a:cs typeface="Roboto"/>
                <a:sym typeface="Roboto"/>
              </a:rPr>
              <a:t> </a:t>
            </a:r>
            <a:r>
              <a:rPr lang="en" b="1" dirty="0">
                <a:latin typeface="Roboto"/>
                <a:ea typeface="Roboto"/>
                <a:cs typeface="Roboto"/>
                <a:sym typeface="Roboto"/>
              </a:rPr>
              <a:t>= 0.579909</a:t>
            </a:r>
            <a:r>
              <a:rPr lang="en" dirty="0">
                <a:latin typeface="Roboto"/>
                <a:ea typeface="Roboto"/>
                <a:cs typeface="Roboto"/>
                <a:sym typeface="Roboto"/>
              </a:rPr>
              <a:t>)</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164" name="Google Shape;164;p2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165" name="Google Shape;165;p24"/>
          <p:cNvPicPr preferRelativeResize="0"/>
          <p:nvPr/>
        </p:nvPicPr>
        <p:blipFill rotWithShape="1">
          <a:blip r:embed="rId3">
            <a:alphaModFix/>
          </a:blip>
          <a:srcRect t="1690"/>
          <a:stretch/>
        </p:blipFill>
        <p:spPr>
          <a:xfrm>
            <a:off x="362850" y="1701200"/>
            <a:ext cx="3252226" cy="2908525"/>
          </a:xfrm>
          <a:prstGeom prst="rect">
            <a:avLst/>
          </a:prstGeom>
          <a:noFill/>
          <a:ln>
            <a:noFill/>
          </a:ln>
        </p:spPr>
      </p:pic>
      <p:pic>
        <p:nvPicPr>
          <p:cNvPr id="166" name="Google Shape;166;p24"/>
          <p:cNvPicPr preferRelativeResize="0"/>
          <p:nvPr/>
        </p:nvPicPr>
        <p:blipFill>
          <a:blip r:embed="rId4">
            <a:alphaModFix/>
          </a:blip>
          <a:stretch>
            <a:fillRect/>
          </a:stretch>
        </p:blipFill>
        <p:spPr>
          <a:xfrm>
            <a:off x="5282450" y="1701200"/>
            <a:ext cx="3622449" cy="290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172" name="Google Shape;172;p25"/>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3" name="Google Shape;173;p2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179" name="Google Shape;179;p26"/>
          <p:cNvSpPr txBox="1"/>
          <p:nvPr/>
        </p:nvSpPr>
        <p:spPr>
          <a:xfrm>
            <a:off x="-150125" y="795050"/>
            <a:ext cx="2888100" cy="1662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‘fourier_sc51_variance’</a:t>
            </a:r>
            <a:endParaRPr sz="1600">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2737900" y="693379"/>
            <a:ext cx="6406098" cy="39210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186" name="Google Shape;186;p27"/>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‘gabor_sc5_filter_12’</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2774050" y="767700"/>
            <a:ext cx="6230500" cy="3844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193" name="Google Shape;193;p28"/>
          <p:cNvSpPr txBox="1"/>
          <p:nvPr/>
        </p:nvSpPr>
        <p:spPr>
          <a:xfrm>
            <a:off x="-150125" y="795050"/>
            <a:ext cx="25689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‘fourier_sc31_mean’</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94" name="Google Shape;194;p28"/>
          <p:cNvPicPr preferRelativeResize="0"/>
          <p:nvPr/>
        </p:nvPicPr>
        <p:blipFill>
          <a:blip r:embed="rId3">
            <a:alphaModFix/>
          </a:blip>
          <a:stretch>
            <a:fillRect/>
          </a:stretch>
        </p:blipFill>
        <p:spPr>
          <a:xfrm>
            <a:off x="2764475" y="767700"/>
            <a:ext cx="6294974" cy="3850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200" name="Google Shape;200;p29"/>
          <p:cNvSpPr txBox="1"/>
          <p:nvPr/>
        </p:nvSpPr>
        <p:spPr>
          <a:xfrm>
            <a:off x="-150125" y="795050"/>
            <a:ext cx="26355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1" name="Google Shape;201;p29"/>
          <p:cNvPicPr preferRelativeResize="0"/>
          <p:nvPr/>
        </p:nvPicPr>
        <p:blipFill>
          <a:blip r:embed="rId3">
            <a:alphaModFix/>
          </a:blip>
          <a:stretch>
            <a:fillRect/>
          </a:stretch>
        </p:blipFill>
        <p:spPr>
          <a:xfrm>
            <a:off x="3073975" y="695725"/>
            <a:ext cx="6070025" cy="394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207" name="Google Shape;207;p30"/>
          <p:cNvSpPr txBox="1"/>
          <p:nvPr/>
        </p:nvSpPr>
        <p:spPr>
          <a:xfrm>
            <a:off x="-150125" y="795050"/>
            <a:ext cx="2616000" cy="3324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8" name="Google Shape;208;p30"/>
          <p:cNvPicPr preferRelativeResize="0"/>
          <p:nvPr/>
        </p:nvPicPr>
        <p:blipFill>
          <a:blip r:embed="rId3">
            <a:alphaModFix/>
          </a:blip>
          <a:stretch>
            <a:fillRect/>
          </a:stretch>
        </p:blipFill>
        <p:spPr>
          <a:xfrm>
            <a:off x="2551825" y="685875"/>
            <a:ext cx="6393401" cy="393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214" name="Google Shape;214;p31"/>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32500" lnSpcReduction="2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Contextual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‘lbpm_sc7_max’</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215" name="Google Shape;215;p31"/>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75" name="Google Shape;75;p14"/>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(47-52)</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(53-55)</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76" name="Google Shape;76;p14"/>
          <p:cNvPicPr preferRelativeResize="0"/>
          <p:nvPr/>
        </p:nvPicPr>
        <p:blipFill>
          <a:blip r:embed="rId3">
            <a:alphaModFix/>
          </a:blip>
          <a:stretch>
            <a:fillRect/>
          </a:stretch>
        </p:blipFill>
        <p:spPr>
          <a:xfrm>
            <a:off x="3443600" y="672975"/>
            <a:ext cx="5536250" cy="1900499"/>
          </a:xfrm>
          <a:prstGeom prst="rect">
            <a:avLst/>
          </a:prstGeom>
          <a:noFill/>
          <a:ln>
            <a:noFill/>
          </a:ln>
        </p:spPr>
      </p:pic>
      <p:sp>
        <p:nvSpPr>
          <p:cNvPr id="77" name="Google Shape;77;p14"/>
          <p:cNvSpPr txBox="1">
            <a:spLocks noGrp="1"/>
          </p:cNvSpPr>
          <p:nvPr>
            <p:ph type="body" idx="1"/>
          </p:nvPr>
        </p:nvSpPr>
        <p:spPr>
          <a:xfrm>
            <a:off x="4467825" y="3351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pic>
        <p:nvPicPr>
          <p:cNvPr id="78" name="Google Shape;78;p14"/>
          <p:cNvPicPr preferRelativeResize="0"/>
          <p:nvPr/>
        </p:nvPicPr>
        <p:blipFill rotWithShape="1">
          <a:blip r:embed="rId4">
            <a:alphaModFix/>
          </a:blip>
          <a:srcRect r="9616"/>
          <a:stretch/>
        </p:blipFill>
        <p:spPr>
          <a:xfrm>
            <a:off x="5618725" y="3091875"/>
            <a:ext cx="1566775" cy="1581150"/>
          </a:xfrm>
          <a:prstGeom prst="rect">
            <a:avLst/>
          </a:prstGeom>
          <a:noFill/>
          <a:ln>
            <a:noFill/>
          </a:ln>
        </p:spPr>
      </p:pic>
      <p:sp>
        <p:nvSpPr>
          <p:cNvPr id="79" name="Google Shape;79;p14"/>
          <p:cNvSpPr txBox="1">
            <a:spLocks noGrp="1"/>
          </p:cNvSpPr>
          <p:nvPr>
            <p:ph type="body" idx="1"/>
          </p:nvPr>
        </p:nvSpPr>
        <p:spPr>
          <a:xfrm>
            <a:off x="4386675" y="27540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QR code to our github</a:t>
            </a:r>
            <a:endParaRPr sz="100">
              <a:solidFill>
                <a:schemeClr val="dk2"/>
              </a:solidFill>
              <a:highlight>
                <a:schemeClr val="accent4"/>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221" name="Google Shape;221;p32"/>
          <p:cNvSpPr txBox="1"/>
          <p:nvPr/>
        </p:nvSpPr>
        <p:spPr>
          <a:xfrm>
            <a:off x="-1" y="795050"/>
            <a:ext cx="9090775" cy="94074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dirty="0">
                <a:latin typeface="Roboto"/>
                <a:ea typeface="Roboto"/>
                <a:cs typeface="Roboto"/>
                <a:sym typeface="Roboto"/>
              </a:rPr>
              <a:t>Contextual features would have feature importance values for some models but have low values for others</a:t>
            </a:r>
            <a:endParaRPr sz="16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graphicFrame>
        <p:nvGraphicFramePr>
          <p:cNvPr id="222" name="Google Shape;222;p32"/>
          <p:cNvGraphicFramePr/>
          <p:nvPr/>
        </p:nvGraphicFramePr>
        <p:xfrm>
          <a:off x="0" y="1726775"/>
          <a:ext cx="9144000" cy="2705367"/>
        </p:xfrm>
        <a:graphic>
          <a:graphicData uri="http://schemas.openxmlformats.org/drawingml/2006/table">
            <a:tbl>
              <a:tblPr>
                <a:noFill/>
                <a:tableStyleId>{BDBF8C68-A3AC-4CE4-B1BD-22038744ACC1}</a:tableStyleId>
              </a:tblPr>
              <a:tblGrid>
                <a:gridCol w="1708800">
                  <a:extLst>
                    <a:ext uri="{9D8B030D-6E8A-4147-A177-3AD203B41FA5}">
                      <a16:colId xmlns:a16="http://schemas.microsoft.com/office/drawing/2014/main" val="20000"/>
                    </a:ext>
                  </a:extLst>
                </a:gridCol>
                <a:gridCol w="1470875">
                  <a:extLst>
                    <a:ext uri="{9D8B030D-6E8A-4147-A177-3AD203B41FA5}">
                      <a16:colId xmlns:a16="http://schemas.microsoft.com/office/drawing/2014/main" val="20001"/>
                    </a:ext>
                  </a:extLst>
                </a:gridCol>
                <a:gridCol w="1176375">
                  <a:extLst>
                    <a:ext uri="{9D8B030D-6E8A-4147-A177-3AD203B41FA5}">
                      <a16:colId xmlns:a16="http://schemas.microsoft.com/office/drawing/2014/main" val="20002"/>
                    </a:ext>
                  </a:extLst>
                </a:gridCol>
                <a:gridCol w="134640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008775">
                  <a:extLst>
                    <a:ext uri="{9D8B030D-6E8A-4147-A177-3AD203B41FA5}">
                      <a16:colId xmlns:a16="http://schemas.microsoft.com/office/drawing/2014/main" val="20005"/>
                    </a:ext>
                  </a:extLst>
                </a:gridCol>
                <a:gridCol w="813525">
                  <a:extLst>
                    <a:ext uri="{9D8B030D-6E8A-4147-A177-3AD203B41FA5}">
                      <a16:colId xmlns:a16="http://schemas.microsoft.com/office/drawing/2014/main" val="20006"/>
                    </a:ext>
                  </a:extLst>
                </a:gridCol>
              </a:tblGrid>
              <a:tr h="670550">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Contextual_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features</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top_logistic</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Random</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_Forest_0_1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Gradient_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Ada</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minfo_0_1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rank</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lbpm_sc7_max</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hog_sc3_skew</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gabor_sc5_filter_12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82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lac_sc7_lac</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131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gabor_sc7_filter_8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91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Development: Contextual - classes 0 &amp; 1</a:t>
            </a:r>
            <a:r>
              <a:rPr lang="en">
                <a:solidFill>
                  <a:schemeClr val="dk1"/>
                </a:solidFill>
              </a:rPr>
              <a:t> </a:t>
            </a:r>
            <a:endParaRPr>
              <a:solidFill>
                <a:schemeClr val="dk1"/>
              </a:solidFill>
            </a:endParaRPr>
          </a:p>
        </p:txBody>
      </p:sp>
      <p:sp>
        <p:nvSpPr>
          <p:cNvPr id="229" name="Google Shape;229;p33"/>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30" name="Google Shape;230;p33"/>
          <p:cNvPicPr preferRelativeResize="0"/>
          <p:nvPr/>
        </p:nvPicPr>
        <p:blipFill>
          <a:blip r:embed="rId3">
            <a:alphaModFix/>
          </a:blip>
          <a:stretch>
            <a:fillRect/>
          </a:stretch>
        </p:blipFill>
        <p:spPr>
          <a:xfrm>
            <a:off x="2817625" y="767700"/>
            <a:ext cx="6326375" cy="388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classes 0 &amp; 1</a:t>
            </a:r>
            <a:r>
              <a:rPr lang="en">
                <a:solidFill>
                  <a:schemeClr val="dk1"/>
                </a:solidFill>
              </a:rPr>
              <a:t> </a:t>
            </a:r>
            <a:endParaRPr>
              <a:solidFill>
                <a:schemeClr val="dk1"/>
              </a:solidFill>
            </a:endParaRPr>
          </a:p>
        </p:txBody>
      </p:sp>
      <p:sp>
        <p:nvSpPr>
          <p:cNvPr id="236" name="Google Shape;236;p34"/>
          <p:cNvSpPr txBox="1"/>
          <p:nvPr/>
        </p:nvSpPr>
        <p:spPr>
          <a:xfrm>
            <a:off x="4962523" y="1458800"/>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graphicFrame>
        <p:nvGraphicFramePr>
          <p:cNvPr id="237" name="Google Shape;237;p34"/>
          <p:cNvGraphicFramePr/>
          <p:nvPr>
            <p:extLst>
              <p:ext uri="{D42A27DB-BD31-4B8C-83A1-F6EECF244321}">
                <p14:modId xmlns:p14="http://schemas.microsoft.com/office/powerpoint/2010/main" val="721940315"/>
              </p:ext>
            </p:extLst>
          </p:nvPr>
        </p:nvGraphicFramePr>
        <p:xfrm>
          <a:off x="470749" y="1806911"/>
          <a:ext cx="3331925" cy="457200"/>
        </p:xfrm>
        <a:graphic>
          <a:graphicData uri="http://schemas.openxmlformats.org/drawingml/2006/table">
            <a:tbl>
              <a:tblPr bandRow="1" bandCol="1">
                <a:noFill/>
                <a:tableStyleId>{563CF716-038D-46DA-9AFD-1E20DB947758}</a:tableStyleId>
              </a:tblPr>
              <a:tblGrid>
                <a:gridCol w="557951">
                  <a:extLst>
                    <a:ext uri="{9D8B030D-6E8A-4147-A177-3AD203B41FA5}">
                      <a16:colId xmlns:a16="http://schemas.microsoft.com/office/drawing/2014/main" val="20000"/>
                    </a:ext>
                  </a:extLst>
                </a:gridCol>
                <a:gridCol w="467591">
                  <a:extLst>
                    <a:ext uri="{9D8B030D-6E8A-4147-A177-3AD203B41FA5}">
                      <a16:colId xmlns:a16="http://schemas.microsoft.com/office/drawing/2014/main" val="20001"/>
                    </a:ext>
                  </a:extLst>
                </a:gridCol>
                <a:gridCol w="439483">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Contextual</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0.67</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38" name="Google Shape;238;p34"/>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39" name="Google Shape;239;p34"/>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40" name="Google Shape;240;p34"/>
          <p:cNvGraphicFramePr/>
          <p:nvPr>
            <p:extLst>
              <p:ext uri="{D42A27DB-BD31-4B8C-83A1-F6EECF244321}">
                <p14:modId xmlns:p14="http://schemas.microsoft.com/office/powerpoint/2010/main" val="3437053471"/>
              </p:ext>
            </p:extLst>
          </p:nvPr>
        </p:nvGraphicFramePr>
        <p:xfrm>
          <a:off x="1065150" y="3117579"/>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3033</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9</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dirty="0">
                          <a:latin typeface="Times New Roman"/>
                          <a:ea typeface="Times New Roman"/>
                          <a:cs typeface="Times New Roman"/>
                          <a:sym typeface="Times New Roman"/>
                        </a:rPr>
                        <a:t>Predicted</a:t>
                      </a:r>
                      <a:endParaRPr sz="750" b="1" i="1" dirty="0">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241" name="Google Shape;241;p34"/>
          <p:cNvSpPr txBox="1"/>
          <p:nvPr/>
        </p:nvSpPr>
        <p:spPr>
          <a:xfrm>
            <a:off x="636713" y="3727179"/>
            <a:ext cx="3000000" cy="51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contextual features dataset containing only instances of the built-up (0) and deprived (1) classes.)</a:t>
            </a:r>
            <a:endParaRPr/>
          </a:p>
        </p:txBody>
      </p:sp>
      <p:sp>
        <p:nvSpPr>
          <p:cNvPr id="242" name="Google Shape;242;p34"/>
          <p:cNvSpPr txBox="1"/>
          <p:nvPr/>
        </p:nvSpPr>
        <p:spPr>
          <a:xfrm>
            <a:off x="563925" y="2703413"/>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Classes 0 &amp; 1</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Contextual - all classes</a:t>
            </a:r>
            <a:endParaRPr>
              <a:solidFill>
                <a:schemeClr val="dk1"/>
              </a:solidFill>
            </a:endParaRPr>
          </a:p>
        </p:txBody>
      </p:sp>
      <p:sp>
        <p:nvSpPr>
          <p:cNvPr id="249" name="Google Shape;249;p35"/>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50" name="Google Shape;250;p35"/>
          <p:cNvPicPr preferRelativeResize="0"/>
          <p:nvPr/>
        </p:nvPicPr>
        <p:blipFill>
          <a:blip r:embed="rId3">
            <a:alphaModFix/>
          </a:blip>
          <a:stretch>
            <a:fillRect/>
          </a:stretch>
        </p:blipFill>
        <p:spPr>
          <a:xfrm>
            <a:off x="2804525" y="767700"/>
            <a:ext cx="6152250" cy="408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all classes</a:t>
            </a:r>
            <a:r>
              <a:rPr lang="en">
                <a:solidFill>
                  <a:schemeClr val="dk1"/>
                </a:solidFill>
              </a:rPr>
              <a:t> </a:t>
            </a:r>
            <a:endParaRPr>
              <a:solidFill>
                <a:schemeClr val="dk1"/>
              </a:solidFill>
            </a:endParaRPr>
          </a:p>
        </p:txBody>
      </p:sp>
      <p:graphicFrame>
        <p:nvGraphicFramePr>
          <p:cNvPr id="257" name="Google Shape;257;p36"/>
          <p:cNvGraphicFramePr/>
          <p:nvPr>
            <p:extLst>
              <p:ext uri="{D42A27DB-BD31-4B8C-83A1-F6EECF244321}">
                <p14:modId xmlns:p14="http://schemas.microsoft.com/office/powerpoint/2010/main" val="3621264878"/>
              </p:ext>
            </p:extLst>
          </p:nvPr>
        </p:nvGraphicFramePr>
        <p:xfrm>
          <a:off x="480363" y="1835138"/>
          <a:ext cx="3331925" cy="457200"/>
        </p:xfrm>
        <a:graphic>
          <a:graphicData uri="http://schemas.openxmlformats.org/drawingml/2006/table">
            <a:tbl>
              <a:tblPr bandRow="1" bandCol="1">
                <a:noFill/>
                <a:tableStyleId>{563CF716-038D-46DA-9AFD-1E20DB947758}</a:tableStyleId>
              </a:tblPr>
              <a:tblGrid>
                <a:gridCol w="558728">
                  <a:extLst>
                    <a:ext uri="{9D8B030D-6E8A-4147-A177-3AD203B41FA5}">
                      <a16:colId xmlns:a16="http://schemas.microsoft.com/office/drawing/2014/main" val="20000"/>
                    </a:ext>
                  </a:extLst>
                </a:gridCol>
                <a:gridCol w="477982">
                  <a:extLst>
                    <a:ext uri="{9D8B030D-6E8A-4147-A177-3AD203B41FA5}">
                      <a16:colId xmlns:a16="http://schemas.microsoft.com/office/drawing/2014/main" val="20001"/>
                    </a:ext>
                  </a:extLst>
                </a:gridCol>
                <a:gridCol w="42831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Contextual</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0.70</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58" name="Google Shape;258;p36"/>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59" name="Google Shape;259;p36"/>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60" name="Google Shape;260;p36"/>
          <p:cNvGraphicFramePr/>
          <p:nvPr>
            <p:extLst>
              <p:ext uri="{D42A27DB-BD31-4B8C-83A1-F6EECF244321}">
                <p14:modId xmlns:p14="http://schemas.microsoft.com/office/powerpoint/2010/main" val="2369190161"/>
              </p:ext>
            </p:extLst>
          </p:nvPr>
        </p:nvGraphicFramePr>
        <p:xfrm>
          <a:off x="704678" y="3059975"/>
          <a:ext cx="3086100"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2729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325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16</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267</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6138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dirty="0">
                          <a:latin typeface="Times New Roman"/>
                          <a:ea typeface="Times New Roman"/>
                          <a:cs typeface="Times New Roman"/>
                          <a:sym typeface="Times New Roman"/>
                        </a:rPr>
                        <a:t>Predicted </a:t>
                      </a:r>
                      <a:endParaRPr sz="750" b="1" i="1" dirty="0">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61" name="Google Shape;261;p36"/>
          <p:cNvSpPr txBox="1"/>
          <p:nvPr/>
        </p:nvSpPr>
        <p:spPr>
          <a:xfrm>
            <a:off x="790778" y="3898175"/>
            <a:ext cx="3000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full contextual features dataset containing all instances of the Built-up (0), Deprived (1), and Non-built-up (2) classes )</a:t>
            </a:r>
            <a:endParaRPr/>
          </a:p>
        </p:txBody>
      </p:sp>
      <p:sp>
        <p:nvSpPr>
          <p:cNvPr id="262" name="Google Shape;262;p36"/>
          <p:cNvSpPr txBox="1"/>
          <p:nvPr/>
        </p:nvSpPr>
        <p:spPr>
          <a:xfrm>
            <a:off x="747728" y="260710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All Classes</a:t>
            </a:r>
            <a:endParaRPr dirty="0"/>
          </a:p>
        </p:txBody>
      </p:sp>
      <p:sp>
        <p:nvSpPr>
          <p:cNvPr id="10" name="Google Shape;236;p34">
            <a:extLst>
              <a:ext uri="{FF2B5EF4-FFF2-40B4-BE49-F238E27FC236}">
                <a16:creationId xmlns:a16="http://schemas.microsoft.com/office/drawing/2014/main" id="{26668C97-DA41-835E-0BF7-9D9515D54EF2}"/>
              </a:ext>
            </a:extLst>
          </p:cNvPr>
          <p:cNvSpPr txBox="1"/>
          <p:nvPr/>
        </p:nvSpPr>
        <p:spPr>
          <a:xfrm>
            <a:off x="4918980" y="1500925"/>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Covariate Features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273" name="Google Shape;273;p38"/>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Covariates (25-46)</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Statistical Analysis</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(47-52)</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(53-55)</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274" name="Google Shape;274;p38"/>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275" name="Google Shape;275;p38"/>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281" name="Google Shape;281;p39"/>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Importance Analysis</a:t>
            </a:r>
            <a:endParaRPr>
              <a:solidFill>
                <a:schemeClr val="dk1"/>
              </a:solidFill>
            </a:endParaRPr>
          </a:p>
        </p:txBody>
      </p:sp>
      <p:pic>
        <p:nvPicPr>
          <p:cNvPr id="282" name="Google Shape;282;p39"/>
          <p:cNvPicPr preferRelativeResize="0"/>
          <p:nvPr/>
        </p:nvPicPr>
        <p:blipFill>
          <a:blip r:embed="rId3">
            <a:alphaModFix/>
          </a:blip>
          <a:stretch>
            <a:fillRect/>
          </a:stretch>
        </p:blipFill>
        <p:spPr>
          <a:xfrm>
            <a:off x="2219550" y="1023050"/>
            <a:ext cx="4311450" cy="35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Covariate Features (Terminology)</a:t>
            </a:r>
            <a:endParaRPr>
              <a:solidFill>
                <a:schemeClr val="dk1"/>
              </a:solidFill>
            </a:endParaRPr>
          </a:p>
        </p:txBody>
      </p:sp>
      <p:sp>
        <p:nvSpPr>
          <p:cNvPr id="288" name="Google Shape;288;p40"/>
          <p:cNvSpPr txBox="1">
            <a:spLocks noGrp="1"/>
          </p:cNvSpPr>
          <p:nvPr>
            <p:ph type="body" idx="1"/>
          </p:nvPr>
        </p:nvSpPr>
        <p:spPr>
          <a:xfrm>
            <a:off x="0" y="790600"/>
            <a:ext cx="5940900" cy="1415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Covariate features</a:t>
            </a:r>
            <a:r>
              <a:rPr lang="en" sz="7350">
                <a:solidFill>
                  <a:schemeClr val="dk2"/>
                </a:solidFill>
              </a:rPr>
              <a:t>- 61 total:</a:t>
            </a:r>
            <a:endParaRPr sz="7350">
              <a:solidFill>
                <a:schemeClr val="dk2"/>
              </a:solidFill>
            </a:endParaRPr>
          </a:p>
          <a:p>
            <a:pPr marL="0" lvl="0" indent="0" algn="l" rtl="0">
              <a:spcBef>
                <a:spcPts val="0"/>
              </a:spcBef>
              <a:spcAft>
                <a:spcPts val="0"/>
              </a:spcAft>
              <a:buNone/>
            </a:pP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Features stored in a single geoTiff file</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55 continuous variables</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6 categorical variables</a:t>
            </a:r>
            <a:endParaRPr sz="7350">
              <a:solidFill>
                <a:schemeClr val="dk2"/>
              </a:solidFill>
            </a:endParaRPr>
          </a:p>
          <a:p>
            <a:pPr marL="0" lvl="0" indent="0" algn="l" rtl="0">
              <a:spcBef>
                <a:spcPts val="0"/>
              </a:spcBef>
              <a:spcAft>
                <a:spcPts val="0"/>
              </a:spcAft>
              <a:buNone/>
            </a:pPr>
            <a:endParaRPr sz="7350">
              <a:solidFill>
                <a:schemeClr val="dk2"/>
              </a:solidFill>
            </a:endParaRPr>
          </a:p>
          <a:p>
            <a:pPr marL="914400" lvl="0" indent="0" algn="l" rtl="0">
              <a:spcBef>
                <a:spcPts val="0"/>
              </a:spcBef>
              <a:spcAft>
                <a:spcPts val="0"/>
              </a:spcAft>
              <a:buNone/>
            </a:pP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graphicFrame>
        <p:nvGraphicFramePr>
          <p:cNvPr id="289" name="Google Shape;289;p40"/>
          <p:cNvGraphicFramePr/>
          <p:nvPr/>
        </p:nvGraphicFramePr>
        <p:xfrm>
          <a:off x="5295950" y="1065750"/>
          <a:ext cx="3666200" cy="3565890"/>
        </p:xfrm>
        <a:graphic>
          <a:graphicData uri="http://schemas.openxmlformats.org/drawingml/2006/table">
            <a:tbl>
              <a:tblPr>
                <a:noFill/>
                <a:tableStyleId>{88F90AE2-E7AC-4B85-991D-EFD0EA7418E5}</a:tableStyleId>
              </a:tblPr>
              <a:tblGrid>
                <a:gridCol w="2540050">
                  <a:extLst>
                    <a:ext uri="{9D8B030D-6E8A-4147-A177-3AD203B41FA5}">
                      <a16:colId xmlns:a16="http://schemas.microsoft.com/office/drawing/2014/main" val="20000"/>
                    </a:ext>
                  </a:extLst>
                </a:gridCol>
                <a:gridCol w="1126150">
                  <a:extLst>
                    <a:ext uri="{9D8B030D-6E8A-4147-A177-3AD203B41FA5}">
                      <a16:colId xmlns:a16="http://schemas.microsoft.com/office/drawing/2014/main" val="20001"/>
                    </a:ext>
                  </a:extLst>
                </a:gridCol>
              </a:tblGrid>
              <a:tr h="382175">
                <a:tc>
                  <a:txBody>
                    <a:bodyPr/>
                    <a:lstStyle/>
                    <a:p>
                      <a:pPr marL="0" lvl="0" indent="0" algn="ctr" rtl="0">
                        <a:spcBef>
                          <a:spcPts val="0"/>
                        </a:spcBef>
                        <a:spcAft>
                          <a:spcPts val="0"/>
                        </a:spcAft>
                        <a:buNone/>
                      </a:pPr>
                      <a:r>
                        <a:rPr lang="en" b="1"/>
                        <a:t>Covariate Feature</a:t>
                      </a:r>
                      <a:endParaRPr b="1"/>
                    </a:p>
                  </a:txBody>
                  <a:tcPr marL="91425" marR="91425" marT="91425" marB="91425"/>
                </a:tc>
                <a:tc>
                  <a:txBody>
                    <a:bodyPr/>
                    <a:lstStyle/>
                    <a:p>
                      <a:pPr marL="0" lvl="0" indent="0" algn="ctr" rtl="0">
                        <a:spcBef>
                          <a:spcPts val="0"/>
                        </a:spcBef>
                        <a:spcAft>
                          <a:spcPts val="0"/>
                        </a:spcAft>
                        <a:buNone/>
                      </a:pPr>
                      <a:r>
                        <a:rPr lang="en" b="1"/>
                        <a:t>Count</a:t>
                      </a:r>
                      <a:endParaRPr b="1"/>
                    </a:p>
                  </a:txBody>
                  <a:tcPr marL="91425" marR="91425" marT="91425" marB="91425"/>
                </a:tc>
                <a:extLst>
                  <a:ext uri="{0D108BD9-81ED-4DB2-BD59-A6C34878D82A}">
                    <a16:rowId xmlns:a16="http://schemas.microsoft.com/office/drawing/2014/main" val="10000"/>
                  </a:ext>
                </a:extLst>
              </a:tr>
              <a:tr h="382175">
                <a:tc>
                  <a:txBody>
                    <a:bodyPr/>
                    <a:lstStyle/>
                    <a:p>
                      <a:pPr marL="0" lvl="0" indent="0" algn="ctr" rtl="0">
                        <a:spcBef>
                          <a:spcPts val="0"/>
                        </a:spcBef>
                        <a:spcAft>
                          <a:spcPts val="0"/>
                        </a:spcAft>
                        <a:buNone/>
                      </a:pPr>
                      <a:r>
                        <a:rPr lang="en"/>
                        <a:t>Facilities &amp; Services</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1"/>
                  </a:ext>
                </a:extLst>
              </a:tr>
              <a:tr h="382175">
                <a:tc>
                  <a:txBody>
                    <a:bodyPr/>
                    <a:lstStyle/>
                    <a:p>
                      <a:pPr marL="0" lvl="0" indent="0" algn="ctr" rtl="0">
                        <a:spcBef>
                          <a:spcPts val="0"/>
                        </a:spcBef>
                        <a:spcAft>
                          <a:spcPts val="0"/>
                        </a:spcAft>
                        <a:buNone/>
                      </a:pPr>
                      <a:r>
                        <a:rPr lang="en"/>
                        <a:t>Housing(HO)</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2"/>
                  </a:ext>
                </a:extLst>
              </a:tr>
              <a:tr h="382175">
                <a:tc>
                  <a:txBody>
                    <a:bodyPr/>
                    <a:lstStyle/>
                    <a:p>
                      <a:pPr marL="0" lvl="0" indent="0" algn="ctr" rtl="0">
                        <a:spcBef>
                          <a:spcPts val="0"/>
                        </a:spcBef>
                        <a:spcAft>
                          <a:spcPts val="0"/>
                        </a:spcAft>
                        <a:buNone/>
                      </a:pPr>
                      <a:r>
                        <a:rPr lang="en"/>
                        <a:t>Infrastructure</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3"/>
                  </a:ext>
                </a:extLst>
              </a:tr>
              <a:tr h="382175">
                <a:tc>
                  <a:txBody>
                    <a:bodyPr/>
                    <a:lstStyle/>
                    <a:p>
                      <a:pPr marL="0" lvl="0" indent="0" algn="ctr" rtl="0">
                        <a:spcBef>
                          <a:spcPts val="0"/>
                        </a:spcBef>
                        <a:spcAft>
                          <a:spcPts val="0"/>
                        </a:spcAft>
                        <a:buNone/>
                      </a:pPr>
                      <a:r>
                        <a:rPr lang="en"/>
                        <a:t>Physical Hazards &amp; Assets</a:t>
                      </a:r>
                      <a:endParaRPr/>
                    </a:p>
                  </a:txBody>
                  <a:tcPr marL="91425" marR="91425" marT="91425" marB="91425"/>
                </a:tc>
                <a:tc>
                  <a:txBody>
                    <a:bodyPr/>
                    <a:lstStyle/>
                    <a:p>
                      <a:pPr marL="0" lvl="0" indent="0" algn="ctr" rtl="0">
                        <a:spcBef>
                          <a:spcPts val="0"/>
                        </a:spcBef>
                        <a:spcAft>
                          <a:spcPts val="0"/>
                        </a:spcAft>
                        <a:buNone/>
                      </a:pPr>
                      <a:r>
                        <a:rPr lang="en"/>
                        <a:t>23</a:t>
                      </a:r>
                      <a:endParaRPr/>
                    </a:p>
                  </a:txBody>
                  <a:tcPr marL="91425" marR="91425" marT="91425" marB="91425"/>
                </a:tc>
                <a:extLst>
                  <a:ext uri="{0D108BD9-81ED-4DB2-BD59-A6C34878D82A}">
                    <a16:rowId xmlns:a16="http://schemas.microsoft.com/office/drawing/2014/main" val="10004"/>
                  </a:ext>
                </a:extLst>
              </a:tr>
              <a:tr h="382175">
                <a:tc>
                  <a:txBody>
                    <a:bodyPr/>
                    <a:lstStyle/>
                    <a:p>
                      <a:pPr marL="0" lvl="0" indent="0" algn="ctr" rtl="0">
                        <a:spcBef>
                          <a:spcPts val="0"/>
                        </a:spcBef>
                        <a:spcAft>
                          <a:spcPts val="0"/>
                        </a:spcAft>
                        <a:buNone/>
                      </a:pPr>
                      <a:r>
                        <a:rPr lang="en"/>
                        <a:t>Population Counts</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extLst>
                  <a:ext uri="{0D108BD9-81ED-4DB2-BD59-A6C34878D82A}">
                    <a16:rowId xmlns:a16="http://schemas.microsoft.com/office/drawing/2014/main" val="10005"/>
                  </a:ext>
                </a:extLst>
              </a:tr>
              <a:tr h="382175">
                <a:tc>
                  <a:txBody>
                    <a:bodyPr/>
                    <a:lstStyle/>
                    <a:p>
                      <a:pPr marL="0" lvl="0" indent="0" algn="ctr" rtl="0">
                        <a:spcBef>
                          <a:spcPts val="0"/>
                        </a:spcBef>
                        <a:spcAft>
                          <a:spcPts val="0"/>
                        </a:spcAft>
                        <a:buNone/>
                      </a:pPr>
                      <a:r>
                        <a:rPr lang="en"/>
                        <a:t>SES(HH)</a:t>
                      </a:r>
                      <a:endParaRPr/>
                    </a:p>
                  </a:txBody>
                  <a:tcPr marL="91425" marR="91425" marT="91425" marB="91425"/>
                </a:tc>
                <a:tc>
                  <a:txBody>
                    <a:bodyPr/>
                    <a:lstStyle/>
                    <a:p>
                      <a:pPr marL="0" lvl="0" indent="0" algn="ctr"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6"/>
                  </a:ext>
                </a:extLst>
              </a:tr>
              <a:tr h="382175">
                <a:tc>
                  <a:txBody>
                    <a:bodyPr/>
                    <a:lstStyle/>
                    <a:p>
                      <a:pPr marL="0" lvl="0" indent="0" algn="ctr" rtl="0">
                        <a:spcBef>
                          <a:spcPts val="0"/>
                        </a:spcBef>
                        <a:spcAft>
                          <a:spcPts val="0"/>
                        </a:spcAft>
                        <a:buNone/>
                      </a:pPr>
                      <a:r>
                        <a:rPr lang="en"/>
                        <a:t>Social Hazards and Assets</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7"/>
                  </a:ext>
                </a:extLst>
              </a:tr>
              <a:tr h="382175">
                <a:tc>
                  <a:txBody>
                    <a:bodyPr/>
                    <a:lstStyle/>
                    <a:p>
                      <a:pPr marL="0" lvl="0" indent="0" algn="ctr" rtl="0">
                        <a:spcBef>
                          <a:spcPts val="0"/>
                        </a:spcBef>
                        <a:spcAft>
                          <a:spcPts val="0"/>
                        </a:spcAft>
                        <a:buNone/>
                      </a:pPr>
                      <a:r>
                        <a:rPr lang="en"/>
                        <a:t>Unplanned Urbanization</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8"/>
                  </a:ext>
                </a:extLst>
              </a:tr>
            </a:tbl>
          </a:graphicData>
        </a:graphic>
      </p:graphicFrame>
      <p:sp>
        <p:nvSpPr>
          <p:cNvPr id="290" name="Google Shape;290;p40"/>
          <p:cNvSpPr txBox="1">
            <a:spLocks noGrp="1"/>
          </p:cNvSpPr>
          <p:nvPr>
            <p:ph type="body" idx="1"/>
          </p:nvPr>
        </p:nvSpPr>
        <p:spPr>
          <a:xfrm>
            <a:off x="860250" y="232969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dirty="0">
                <a:solidFill>
                  <a:schemeClr val="dk2"/>
                </a:solidFill>
              </a:rPr>
              <a:t>Covariate Features</a:t>
            </a:r>
            <a:endParaRPr dirty="0"/>
          </a:p>
        </p:txBody>
      </p:sp>
      <p:pic>
        <p:nvPicPr>
          <p:cNvPr id="291" name="Google Shape;291;p40"/>
          <p:cNvPicPr preferRelativeResize="0"/>
          <p:nvPr/>
        </p:nvPicPr>
        <p:blipFill>
          <a:blip r:embed="rId3">
            <a:alphaModFix/>
          </a:blip>
          <a:stretch>
            <a:fillRect/>
          </a:stretch>
        </p:blipFill>
        <p:spPr>
          <a:xfrm>
            <a:off x="165150" y="2831250"/>
            <a:ext cx="4812600" cy="170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idx="4294967295"/>
          </p:nvPr>
        </p:nvSpPr>
        <p:spPr>
          <a:xfrm>
            <a:off x="0" y="0"/>
            <a:ext cx="60474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Extracting Covariate 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297" name="Google Shape;297;p41"/>
          <p:cNvPicPr preferRelativeResize="0"/>
          <p:nvPr/>
        </p:nvPicPr>
        <p:blipFill>
          <a:blip r:embed="rId3">
            <a:alphaModFix/>
          </a:blip>
          <a:stretch>
            <a:fillRect/>
          </a:stretch>
        </p:blipFill>
        <p:spPr>
          <a:xfrm>
            <a:off x="152400" y="564450"/>
            <a:ext cx="8323943" cy="401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85" name="Google Shape;85;p15"/>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Problem Statement </a:t>
            </a:r>
            <a:endParaRPr>
              <a:solidFill>
                <a:schemeClr val="dk1"/>
              </a:solidFill>
            </a:endParaRPr>
          </a:p>
        </p:txBody>
      </p:sp>
      <p:pic>
        <p:nvPicPr>
          <p:cNvPr id="86" name="Google Shape;86;p15"/>
          <p:cNvPicPr preferRelativeResize="0"/>
          <p:nvPr/>
        </p:nvPicPr>
        <p:blipFill>
          <a:blip r:embed="rId3">
            <a:alphaModFix/>
          </a:blip>
          <a:stretch>
            <a:fillRect/>
          </a:stretch>
        </p:blipFill>
        <p:spPr>
          <a:xfrm>
            <a:off x="5330550" y="905550"/>
            <a:ext cx="3739300" cy="2326150"/>
          </a:xfrm>
          <a:prstGeom prst="rect">
            <a:avLst/>
          </a:prstGeom>
          <a:noFill/>
          <a:ln>
            <a:noFill/>
          </a:ln>
        </p:spPr>
      </p:pic>
      <p:sp>
        <p:nvSpPr>
          <p:cNvPr id="87" name="Google Shape;87;p15"/>
          <p:cNvSpPr txBox="1"/>
          <p:nvPr/>
        </p:nvSpPr>
        <p:spPr>
          <a:xfrm>
            <a:off x="0" y="1107700"/>
            <a:ext cx="50073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latin typeface="Roboto"/>
                <a:ea typeface="Roboto"/>
                <a:cs typeface="Roboto"/>
                <a:sym typeface="Roboto"/>
              </a:rPr>
              <a:t>Background:</a:t>
            </a:r>
            <a:endParaRPr sz="1200" b="1" u="sng">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According to the UN,  more than 1 billion people are living in deprived areas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Policy makers, government and global organizations are seeking detailed identification of deprived areas to enhance assignment of resources and track progress of development projects</a:t>
            </a:r>
            <a:r>
              <a:rPr lang="en">
                <a:latin typeface="Roboto"/>
                <a:ea typeface="Roboto"/>
                <a:cs typeface="Roboto"/>
                <a:sym typeface="Roboto"/>
              </a:rPr>
              <a:t> </a:t>
            </a:r>
            <a:endParaRPr>
              <a:latin typeface="Roboto"/>
              <a:ea typeface="Roboto"/>
              <a:cs typeface="Roboto"/>
              <a:sym typeface="Roboto"/>
            </a:endParaRPr>
          </a:p>
        </p:txBody>
      </p:sp>
      <p:sp>
        <p:nvSpPr>
          <p:cNvPr id="88" name="Google Shape;88;p15"/>
          <p:cNvSpPr txBox="1"/>
          <p:nvPr/>
        </p:nvSpPr>
        <p:spPr>
          <a:xfrm>
            <a:off x="57150" y="2523700"/>
            <a:ext cx="5123700" cy="252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There were two questions the researchers hoped to address in this study: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1.</a:t>
            </a:r>
            <a:r>
              <a:rPr lang="en" sz="700" b="1" dirty="0">
                <a:latin typeface="Roboto"/>
                <a:ea typeface="Roboto"/>
                <a:cs typeface="Roboto"/>
                <a:sym typeface="Roboto"/>
              </a:rPr>
              <a:t>      </a:t>
            </a:r>
            <a:r>
              <a:rPr lang="en" sz="1200" b="1" dirty="0">
                <a:latin typeface="Roboto"/>
                <a:ea typeface="Roboto"/>
                <a:cs typeface="Roboto"/>
                <a:sym typeface="Roboto"/>
              </a:rPr>
              <a:t>Can feature importance methods derive any contextual or covariate features that are useful in identifying ‘Deprive’ and ‘Built-up’ areas?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b="1" dirty="0">
                <a:latin typeface="Roboto"/>
                <a:ea typeface="Roboto"/>
                <a:cs typeface="Roboto"/>
                <a:sym typeface="Roboto"/>
              </a:rPr>
              <a:t>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2.</a:t>
            </a:r>
            <a:r>
              <a:rPr lang="en" sz="700" b="1" dirty="0">
                <a:latin typeface="Roboto"/>
                <a:ea typeface="Roboto"/>
                <a:cs typeface="Roboto"/>
                <a:sym typeface="Roboto"/>
              </a:rPr>
              <a:t>      </a:t>
            </a:r>
            <a:r>
              <a:rPr lang="en" sz="1200" b="1" dirty="0">
                <a:latin typeface="Roboto"/>
                <a:ea typeface="Roboto"/>
                <a:cs typeface="Roboto"/>
                <a:sym typeface="Roboto"/>
              </a:rPr>
              <a:t>Through the use of classical machine learning models and statistical analysis, are contextual and/or covariate features useful in identifying ‘Deprived’ and ‘Built-up’ areas?</a:t>
            </a:r>
            <a:endParaRPr sz="12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Covariate Features</a:t>
            </a:r>
            <a:endParaRPr>
              <a:solidFill>
                <a:schemeClr val="dk1"/>
              </a:solidFill>
            </a:endParaRPr>
          </a:p>
        </p:txBody>
      </p:sp>
      <p:sp>
        <p:nvSpPr>
          <p:cNvPr id="303" name="Google Shape;303;p42"/>
          <p:cNvSpPr txBox="1">
            <a:spLocks noGrp="1"/>
          </p:cNvSpPr>
          <p:nvPr>
            <p:ph type="body" idx="1"/>
          </p:nvPr>
        </p:nvSpPr>
        <p:spPr>
          <a:xfrm>
            <a:off x="0" y="1056427"/>
            <a:ext cx="4682100" cy="3582000"/>
          </a:xfrm>
          <a:prstGeom prst="rect">
            <a:avLst/>
          </a:prstGeom>
        </p:spPr>
        <p:txBody>
          <a:bodyPr spcFirstLastPara="1" wrap="square" lIns="91425" tIns="91425" rIns="91425" bIns="91425" anchor="t" anchorCtr="0">
            <a:normAutofit fontScale="40000" lnSpcReduction="20000"/>
          </a:bodyPr>
          <a:lstStyle/>
          <a:p>
            <a:pPr marL="457200" lvl="0" indent="-357425" algn="l" rtl="0">
              <a:spcBef>
                <a:spcPts val="0"/>
              </a:spcBef>
              <a:spcAft>
                <a:spcPts val="0"/>
              </a:spcAft>
              <a:buClr>
                <a:schemeClr val="dk2"/>
              </a:buClr>
              <a:buSzPct val="100000"/>
              <a:buChar char="●"/>
            </a:pPr>
            <a:r>
              <a:rPr lang="en" sz="4271">
                <a:solidFill>
                  <a:schemeClr val="dk2"/>
                </a:solidFill>
              </a:rPr>
              <a:t>Removed 1987 nan values</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1876 from ‘Not-Built-up’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 from ‘Built-up’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Removed ‘ph_gdmhz_2005’</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Contained nan values</a:t>
            </a:r>
            <a:endParaRPr sz="4271">
              <a:solidFill>
                <a:schemeClr val="dk2"/>
              </a:solidFill>
            </a:endParaRPr>
          </a:p>
          <a:p>
            <a:pPr marL="457200" lvl="0" indent="-357425" algn="l" rtl="0">
              <a:spcBef>
                <a:spcPts val="0"/>
              </a:spcBef>
              <a:spcAft>
                <a:spcPts val="0"/>
              </a:spcAft>
              <a:buClr>
                <a:schemeClr val="dk2"/>
              </a:buClr>
              <a:buSzPct val="100000"/>
              <a:buChar char="●"/>
            </a:pPr>
            <a:r>
              <a:rPr lang="en" sz="4271">
                <a:solidFill>
                  <a:schemeClr val="dk2"/>
                </a:solidFill>
              </a:rPr>
              <a:t>Removed ‘Not-Built-up’ from the dataset </a:t>
            </a:r>
            <a:endParaRPr sz="4271">
              <a:solidFill>
                <a:schemeClr val="dk2"/>
              </a:solidFill>
            </a:endParaRPr>
          </a:p>
          <a:p>
            <a:pPr marL="914400" lvl="1" indent="-357425" algn="l" rtl="0">
              <a:spcBef>
                <a:spcPts val="0"/>
              </a:spcBef>
              <a:spcAft>
                <a:spcPts val="0"/>
              </a:spcAft>
              <a:buClr>
                <a:schemeClr val="dk2"/>
              </a:buClr>
              <a:buSzPct val="100000"/>
              <a:buChar char="○"/>
            </a:pPr>
            <a:r>
              <a:rPr lang="en" sz="4271" b="1">
                <a:solidFill>
                  <a:schemeClr val="dk2"/>
                </a:solidFill>
              </a:rPr>
              <a:t>New dataframe:</a:t>
            </a:r>
            <a:endParaRPr sz="4271" b="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15470 samples</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98.3% - ‘Built-up’</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1.7% - ‘Deprived’</a:t>
            </a:r>
            <a:endParaRPr sz="427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304" name="Google Shape;304;p42"/>
          <p:cNvPicPr preferRelativeResize="0"/>
          <p:nvPr/>
        </p:nvPicPr>
        <p:blipFill>
          <a:blip r:embed="rId3">
            <a:alphaModFix/>
          </a:blip>
          <a:stretch>
            <a:fillRect/>
          </a:stretch>
        </p:blipFill>
        <p:spPr>
          <a:xfrm>
            <a:off x="4389250" y="1165925"/>
            <a:ext cx="4682100" cy="3060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Covariate Features Correlation Plot </a:t>
            </a:r>
            <a:endParaRPr>
              <a:solidFill>
                <a:schemeClr val="dk1"/>
              </a:solidFill>
            </a:endParaRPr>
          </a:p>
        </p:txBody>
      </p:sp>
      <p:sp>
        <p:nvSpPr>
          <p:cNvPr id="310" name="Google Shape;310;p43"/>
          <p:cNvSpPr txBox="1"/>
          <p:nvPr/>
        </p:nvSpPr>
        <p:spPr>
          <a:xfrm>
            <a:off x="0" y="654700"/>
            <a:ext cx="8904900" cy="117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latin typeface="Roboto"/>
                <a:ea typeface="Roboto"/>
                <a:cs typeface="Roboto"/>
                <a:sym typeface="Roboto"/>
              </a:rPr>
              <a:t>Many of the variables had a strong correlation with each other as indicated by </a:t>
            </a:r>
            <a:r>
              <a:rPr lang="en" b="1">
                <a:solidFill>
                  <a:srgbClr val="C00000"/>
                </a:solidFill>
                <a:latin typeface="Roboto"/>
                <a:ea typeface="Roboto"/>
                <a:cs typeface="Roboto"/>
                <a:sym typeface="Roboto"/>
              </a:rPr>
              <a:t>dark red</a:t>
            </a:r>
            <a:r>
              <a:rPr lang="en">
                <a:latin typeface="Roboto"/>
                <a:ea typeface="Roboto"/>
                <a:cs typeface="Roboto"/>
                <a:sym typeface="Roboto"/>
              </a:rPr>
              <a:t> and</a:t>
            </a:r>
            <a:r>
              <a:rPr lang="en" b="1">
                <a:latin typeface="Roboto"/>
                <a:ea typeface="Roboto"/>
                <a:cs typeface="Roboto"/>
                <a:sym typeface="Roboto"/>
              </a:rPr>
              <a:t> </a:t>
            </a:r>
            <a:r>
              <a:rPr lang="en" b="1">
                <a:solidFill>
                  <a:srgbClr val="FFD966"/>
                </a:solidFill>
                <a:latin typeface="Roboto"/>
                <a:ea typeface="Roboto"/>
                <a:cs typeface="Roboto"/>
                <a:sym typeface="Roboto"/>
              </a:rPr>
              <a:t>light-yellow</a:t>
            </a:r>
            <a:r>
              <a:rPr lang="en" b="1">
                <a:latin typeface="Roboto"/>
                <a:ea typeface="Roboto"/>
                <a:cs typeface="Roboto"/>
                <a:sym typeface="Roboto"/>
              </a:rPr>
              <a:t> </a:t>
            </a:r>
            <a:r>
              <a:rPr lang="en">
                <a:latin typeface="Roboto"/>
                <a:ea typeface="Roboto"/>
                <a:cs typeface="Roboto"/>
                <a:sym typeface="Roboto"/>
              </a:rPr>
              <a:t>areas</a:t>
            </a:r>
            <a:endParaRPr>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a:latin typeface="Roboto"/>
                <a:ea typeface="Roboto"/>
                <a:cs typeface="Roboto"/>
                <a:sym typeface="Roboto"/>
              </a:rPr>
              <a:t>Histogram showed strong negative and positive correlation</a:t>
            </a:r>
            <a:endParaRPr>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a:latin typeface="Roboto"/>
                <a:ea typeface="Roboto"/>
                <a:cs typeface="Roboto"/>
                <a:sym typeface="Roboto"/>
              </a:rPr>
              <a:t>Many features had low correlation with each other (</a:t>
            </a:r>
            <a:r>
              <a:rPr lang="en" b="1">
                <a:latin typeface="Roboto"/>
                <a:ea typeface="Roboto"/>
                <a:cs typeface="Roboto"/>
                <a:sym typeface="Roboto"/>
              </a:rPr>
              <a:t>skew = 0.017183</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11" name="Google Shape;311;p43"/>
          <p:cNvPicPr preferRelativeResize="0"/>
          <p:nvPr/>
        </p:nvPicPr>
        <p:blipFill>
          <a:blip r:embed="rId3">
            <a:alphaModFix/>
          </a:blip>
          <a:stretch>
            <a:fillRect/>
          </a:stretch>
        </p:blipFill>
        <p:spPr>
          <a:xfrm>
            <a:off x="309675" y="1556600"/>
            <a:ext cx="3053124" cy="3053124"/>
          </a:xfrm>
          <a:prstGeom prst="rect">
            <a:avLst/>
          </a:prstGeom>
          <a:noFill/>
          <a:ln>
            <a:noFill/>
          </a:ln>
        </p:spPr>
      </p:pic>
      <p:pic>
        <p:nvPicPr>
          <p:cNvPr id="312" name="Google Shape;312;p43"/>
          <p:cNvPicPr preferRelativeResize="0"/>
          <p:nvPr/>
        </p:nvPicPr>
        <p:blipFill>
          <a:blip r:embed="rId4">
            <a:alphaModFix/>
          </a:blip>
          <a:stretch>
            <a:fillRect/>
          </a:stretch>
        </p:blipFill>
        <p:spPr>
          <a:xfrm>
            <a:off x="4784650" y="1702800"/>
            <a:ext cx="3930492" cy="2906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318" name="Google Shape;318;p44"/>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9" name="Google Shape;319;p4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325" name="Google Shape;325;p45"/>
          <p:cNvSpPr txBox="1"/>
          <p:nvPr/>
        </p:nvSpPr>
        <p:spPr>
          <a:xfrm>
            <a:off x="-1" y="795050"/>
            <a:ext cx="2737975" cy="186407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‘ph_climate_risk_2020’</a:t>
            </a:r>
            <a:endParaRPr sz="1600">
              <a:latin typeface="Roboto"/>
              <a:ea typeface="Roboto"/>
              <a:cs typeface="Roboto"/>
              <a:sym typeface="Roboto"/>
            </a:endParaRPr>
          </a:p>
        </p:txBody>
      </p:sp>
      <p:pic>
        <p:nvPicPr>
          <p:cNvPr id="326" name="Google Shape;326;p45"/>
          <p:cNvPicPr preferRelativeResize="0"/>
          <p:nvPr/>
        </p:nvPicPr>
        <p:blipFill>
          <a:blip r:embed="rId3">
            <a:alphaModFix/>
          </a:blip>
          <a:stretch>
            <a:fillRect/>
          </a:stretch>
        </p:blipFill>
        <p:spPr>
          <a:xfrm>
            <a:off x="2956825" y="767700"/>
            <a:ext cx="6101224" cy="38741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332" name="Google Shape;332;p46"/>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33" name="Google Shape;333;p46"/>
          <p:cNvPicPr preferRelativeResize="0"/>
          <p:nvPr/>
        </p:nvPicPr>
        <p:blipFill>
          <a:blip r:embed="rId3">
            <a:alphaModFix/>
          </a:blip>
          <a:stretch>
            <a:fillRect/>
          </a:stretch>
        </p:blipFill>
        <p:spPr>
          <a:xfrm>
            <a:off x="3079450" y="682475"/>
            <a:ext cx="6064551" cy="392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339" name="Google Shape;339;p47"/>
          <p:cNvSpPr txBox="1"/>
          <p:nvPr/>
        </p:nvSpPr>
        <p:spPr>
          <a:xfrm>
            <a:off x="-1" y="795050"/>
            <a:ext cx="2418775" cy="2048736"/>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‘ses_odef_2018’’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0" name="Google Shape;340;p47"/>
          <p:cNvPicPr preferRelativeResize="0"/>
          <p:nvPr/>
        </p:nvPicPr>
        <p:blipFill>
          <a:blip r:embed="rId3">
            <a:alphaModFix/>
          </a:blip>
          <a:stretch>
            <a:fillRect/>
          </a:stretch>
        </p:blipFill>
        <p:spPr>
          <a:xfrm>
            <a:off x="3209125" y="795050"/>
            <a:ext cx="5784726" cy="3834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346" name="Google Shape;346;p48"/>
          <p:cNvSpPr txBox="1"/>
          <p:nvPr/>
        </p:nvSpPr>
        <p:spPr>
          <a:xfrm>
            <a:off x="-1" y="795050"/>
            <a:ext cx="2485375"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7" name="Google Shape;347;p48"/>
          <p:cNvPicPr preferRelativeResize="0"/>
          <p:nvPr/>
        </p:nvPicPr>
        <p:blipFill>
          <a:blip r:embed="rId3">
            <a:alphaModFix/>
          </a:blip>
          <a:stretch>
            <a:fillRect/>
          </a:stretch>
        </p:blipFill>
        <p:spPr>
          <a:xfrm>
            <a:off x="3355450" y="923775"/>
            <a:ext cx="5708776" cy="3721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353" name="Google Shape;353;p49"/>
          <p:cNvSpPr txBox="1"/>
          <p:nvPr/>
        </p:nvSpPr>
        <p:spPr>
          <a:xfrm>
            <a:off x="-1" y="795050"/>
            <a:ext cx="3082375" cy="2713533"/>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25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54" name="Google Shape;354;p49"/>
          <p:cNvPicPr preferRelativeResize="0"/>
          <p:nvPr/>
        </p:nvPicPr>
        <p:blipFill>
          <a:blip r:embed="rId3">
            <a:alphaModFix/>
          </a:blip>
          <a:stretch>
            <a:fillRect/>
          </a:stretch>
        </p:blipFill>
        <p:spPr>
          <a:xfrm>
            <a:off x="3535325" y="715152"/>
            <a:ext cx="5502349" cy="3647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360" name="Google Shape;360;p50"/>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32500" lnSpcReduction="2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covariate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‘uu_bld_den_2020’</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361" name="Google Shape;361;p50"/>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0.91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0.79</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367" name="Google Shape;367;p51"/>
          <p:cNvSpPr txBox="1"/>
          <p:nvPr/>
        </p:nvSpPr>
        <p:spPr>
          <a:xfrm>
            <a:off x="9523" y="659450"/>
            <a:ext cx="9124951" cy="1162339"/>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Covariate features would have feature importance values for some models but have low values for others</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Top performing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graphicFrame>
        <p:nvGraphicFramePr>
          <p:cNvPr id="368" name="Google Shape;368;p51"/>
          <p:cNvGraphicFramePr/>
          <p:nvPr/>
        </p:nvGraphicFramePr>
        <p:xfrm>
          <a:off x="9525" y="1521350"/>
          <a:ext cx="9124950" cy="3087915"/>
        </p:xfrm>
        <a:graphic>
          <a:graphicData uri="http://schemas.openxmlformats.org/drawingml/2006/table">
            <a:tbl>
              <a:tblPr>
                <a:noFill/>
                <a:tableStyleId>{BDBF8C68-A3AC-4CE4-B1BD-22038744ACC1}</a:tableStyleId>
              </a:tblPr>
              <a:tblGrid>
                <a:gridCol w="17145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gridCol w="962025">
                  <a:extLst>
                    <a:ext uri="{9D8B030D-6E8A-4147-A177-3AD203B41FA5}">
                      <a16:colId xmlns:a16="http://schemas.microsoft.com/office/drawing/2014/main" val="20005"/>
                    </a:ext>
                  </a:extLst>
                </a:gridCol>
                <a:gridCol w="790575">
                  <a:extLst>
                    <a:ext uri="{9D8B030D-6E8A-4147-A177-3AD203B41FA5}">
                      <a16:colId xmlns:a16="http://schemas.microsoft.com/office/drawing/2014/main" val="20006"/>
                    </a:ext>
                  </a:extLst>
                </a:gridCol>
              </a:tblGrid>
              <a:tr h="561975">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Covariate_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logistic_0_1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Random_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Forest_0_1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Gradient_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Ada_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minfo_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rank</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uu_bld_den_2020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ses_odef_2018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uu_bld_count_2020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ses_impr_water_src_2016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ses_dpt3_2018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ph_dist_</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aq_veg_2015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94" name="Google Shape;94;p1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The Data</a:t>
            </a:r>
            <a:endParaRPr>
              <a:solidFill>
                <a:schemeClr val="dk1"/>
              </a:solidFill>
            </a:endParaRPr>
          </a:p>
        </p:txBody>
      </p:sp>
      <p:cxnSp>
        <p:nvCxnSpPr>
          <p:cNvPr id="95" name="Google Shape;95;p16"/>
          <p:cNvCxnSpPr/>
          <p:nvPr/>
        </p:nvCxnSpPr>
        <p:spPr>
          <a:xfrm>
            <a:off x="2268075"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16"/>
          <p:cNvCxnSpPr/>
          <p:nvPr/>
        </p:nvCxnSpPr>
        <p:spPr>
          <a:xfrm>
            <a:off x="4572000"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16"/>
          <p:cNvCxnSpPr/>
          <p:nvPr/>
        </p:nvCxnSpPr>
        <p:spPr>
          <a:xfrm>
            <a:off x="6811650" y="1593775"/>
            <a:ext cx="0" cy="28257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6"/>
          <p:cNvSpPr txBox="1"/>
          <p:nvPr/>
        </p:nvSpPr>
        <p:spPr>
          <a:xfrm>
            <a:off x="334625" y="1288975"/>
            <a:ext cx="16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Labeled Areas</a:t>
            </a:r>
            <a:endParaRPr b="1">
              <a:latin typeface="Roboto"/>
              <a:ea typeface="Roboto"/>
              <a:cs typeface="Roboto"/>
              <a:sym typeface="Roboto"/>
            </a:endParaRPr>
          </a:p>
        </p:txBody>
      </p:sp>
      <p:sp>
        <p:nvSpPr>
          <p:cNvPr id="99" name="Google Shape;99;p16"/>
          <p:cNvSpPr txBox="1"/>
          <p:nvPr/>
        </p:nvSpPr>
        <p:spPr>
          <a:xfrm>
            <a:off x="2533912"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Raw Satellite Image</a:t>
            </a:r>
            <a:endParaRPr b="1">
              <a:latin typeface="Roboto"/>
              <a:ea typeface="Roboto"/>
              <a:cs typeface="Roboto"/>
              <a:sym typeface="Roboto"/>
            </a:endParaRPr>
          </a:p>
        </p:txBody>
      </p:sp>
      <p:sp>
        <p:nvSpPr>
          <p:cNvPr id="100" name="Google Shape;100;p16"/>
          <p:cNvSpPr txBox="1"/>
          <p:nvPr/>
        </p:nvSpPr>
        <p:spPr>
          <a:xfrm>
            <a:off x="478373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Contextual Features</a:t>
            </a:r>
            <a:endParaRPr b="1">
              <a:latin typeface="Roboto"/>
              <a:ea typeface="Roboto"/>
              <a:cs typeface="Roboto"/>
              <a:sym typeface="Roboto"/>
            </a:endParaRPr>
          </a:p>
        </p:txBody>
      </p:sp>
      <p:sp>
        <p:nvSpPr>
          <p:cNvPr id="101" name="Google Shape;101;p16"/>
          <p:cNvSpPr txBox="1"/>
          <p:nvPr/>
        </p:nvSpPr>
        <p:spPr>
          <a:xfrm>
            <a:off x="716088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Covariate Features</a:t>
            </a:r>
            <a:endParaRPr b="1">
              <a:latin typeface="Roboto"/>
              <a:ea typeface="Roboto"/>
              <a:cs typeface="Roboto"/>
              <a:sym typeface="Roboto"/>
            </a:endParaRPr>
          </a:p>
        </p:txBody>
      </p:sp>
      <p:sp>
        <p:nvSpPr>
          <p:cNvPr id="102" name="Google Shape;102;p16"/>
          <p:cNvSpPr txBox="1"/>
          <p:nvPr/>
        </p:nvSpPr>
        <p:spPr>
          <a:xfrm>
            <a:off x="0" y="1834325"/>
            <a:ext cx="2069700" cy="2400627"/>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47,560 labeled areas in Lagos</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Three labels: </a:t>
            </a:r>
            <a:r>
              <a:rPr lang="en" sz="1200" b="1" dirty="0">
                <a:latin typeface="Roboto"/>
                <a:ea typeface="Roboto"/>
                <a:cs typeface="Roboto"/>
                <a:sym typeface="Roboto"/>
              </a:rPr>
              <a:t>Deprived, Built-up </a:t>
            </a:r>
            <a:r>
              <a:rPr lang="en" sz="1200" dirty="0">
                <a:latin typeface="Roboto"/>
                <a:ea typeface="Roboto"/>
                <a:cs typeface="Roboto"/>
                <a:sym typeface="Roboto"/>
              </a:rPr>
              <a:t>and</a:t>
            </a:r>
            <a:r>
              <a:rPr lang="en" sz="1200" b="1" dirty="0">
                <a:latin typeface="Roboto"/>
                <a:ea typeface="Roboto"/>
                <a:cs typeface="Roboto"/>
                <a:sym typeface="Roboto"/>
              </a:rPr>
              <a:t> Non-Built-up </a:t>
            </a:r>
            <a:endParaRPr sz="1200" b="1"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10 m</a:t>
            </a:r>
            <a:r>
              <a:rPr lang="en" sz="1200" baseline="30000" dirty="0">
                <a:latin typeface="Roboto"/>
                <a:ea typeface="Roboto"/>
                <a:cs typeface="Roboto"/>
                <a:sym typeface="Roboto"/>
              </a:rPr>
              <a:t>2</a:t>
            </a:r>
            <a:r>
              <a:rPr lang="en" sz="1200" dirty="0">
                <a:latin typeface="Roboto"/>
                <a:ea typeface="Roboto"/>
                <a:cs typeface="Roboto"/>
                <a:sym typeface="Roboto"/>
              </a:rPr>
              <a:t> per label</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Highly imbalanced</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p:txBody>
      </p:sp>
      <p:sp>
        <p:nvSpPr>
          <p:cNvPr id="103" name="Google Shape;103;p16"/>
          <p:cNvSpPr txBox="1"/>
          <p:nvPr/>
        </p:nvSpPr>
        <p:spPr>
          <a:xfrm>
            <a:off x="2385175" y="1834325"/>
            <a:ext cx="20697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GeoTiff file for Lagos </a:t>
            </a:r>
            <a:endParaRPr sz="1200">
              <a:solidFill>
                <a:schemeClr val="dk2"/>
              </a:solidFill>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4" name="Google Shape;104;p16"/>
          <p:cNvSpPr txBox="1"/>
          <p:nvPr/>
        </p:nvSpPr>
        <p:spPr>
          <a:xfrm>
            <a:off x="4571975" y="1834325"/>
            <a:ext cx="20697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144 contextual features </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GeoTiff file per each feature </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5" name="Google Shape;105;p16"/>
          <p:cNvSpPr txBox="1"/>
          <p:nvPr/>
        </p:nvSpPr>
        <p:spPr>
          <a:xfrm>
            <a:off x="6758775" y="1834325"/>
            <a:ext cx="20697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Pixel based</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Format: GeoTiff file</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374" name="Google Shape;374;p52"/>
          <p:cNvSpPr txBox="1">
            <a:spLocks noGrp="1"/>
          </p:cNvSpPr>
          <p:nvPr>
            <p:ph type="title" idx="4294967295"/>
          </p:nvPr>
        </p:nvSpPr>
        <p:spPr>
          <a:xfrm>
            <a:off x="137100" y="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Statistical Analysis</a:t>
            </a:r>
            <a:endParaRPr>
              <a:solidFill>
                <a:schemeClr val="dk1"/>
              </a:solidFill>
            </a:endParaRPr>
          </a:p>
        </p:txBody>
      </p:sp>
      <p:pic>
        <p:nvPicPr>
          <p:cNvPr id="375" name="Google Shape;375;p52"/>
          <p:cNvPicPr preferRelativeResize="0"/>
          <p:nvPr/>
        </p:nvPicPr>
        <p:blipFill>
          <a:blip r:embed="rId3">
            <a:alphaModFix/>
          </a:blip>
          <a:stretch>
            <a:fillRect/>
          </a:stretch>
        </p:blipFill>
        <p:spPr>
          <a:xfrm>
            <a:off x="1697912" y="814701"/>
            <a:ext cx="5524263" cy="3835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Quantitative Statistical Analysis</a:t>
            </a:r>
            <a:endParaRPr>
              <a:solidFill>
                <a:schemeClr val="dk1"/>
              </a:solidFill>
            </a:endParaRPr>
          </a:p>
        </p:txBody>
      </p:sp>
      <p:sp>
        <p:nvSpPr>
          <p:cNvPr id="381" name="Google Shape;381;p53"/>
          <p:cNvSpPr txBox="1"/>
          <p:nvPr/>
        </p:nvSpPr>
        <p:spPr>
          <a:xfrm>
            <a:off x="-1" y="659450"/>
            <a:ext cx="9134475" cy="3512213"/>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90000"/>
              </a:lnSpc>
              <a:spcBef>
                <a:spcPts val="1000"/>
              </a:spcBef>
              <a:spcAft>
                <a:spcPts val="0"/>
              </a:spcAft>
              <a:buSzPts val="1300"/>
              <a:buFont typeface="Roboto"/>
              <a:buChar char="●"/>
            </a:pPr>
            <a:r>
              <a:rPr lang="en" sz="1300" b="1" dirty="0">
                <a:latin typeface="Roboto"/>
                <a:ea typeface="Roboto"/>
                <a:cs typeface="Roboto"/>
                <a:sym typeface="Roboto"/>
              </a:rPr>
              <a:t>Results: Determined that top 21 covariate features were statistically significant in determining ‘Deprived’ and ‘Built-up’ areas</a:t>
            </a:r>
            <a:endParaRPr sz="1300" b="1"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Hypothesis testing:</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Kolmogorov-Smirnov</a:t>
            </a:r>
            <a:r>
              <a:rPr lang="en" sz="1300" dirty="0">
                <a:latin typeface="Roboto"/>
                <a:ea typeface="Roboto"/>
                <a:cs typeface="Roboto"/>
                <a:sym typeface="Roboto"/>
              </a:rPr>
              <a:t> test on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Normality (ANOVA assumption 1)</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Levene</a:t>
            </a:r>
            <a:r>
              <a:rPr lang="en" sz="1300" dirty="0">
                <a:latin typeface="Roboto"/>
                <a:ea typeface="Roboto"/>
                <a:cs typeface="Roboto"/>
                <a:sym typeface="Roboto"/>
              </a:rPr>
              <a:t> test for equality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variances (ANOVA assumption 2) </a:t>
            </a:r>
            <a:endParaRPr sz="1300" dirty="0">
              <a:latin typeface="Roboto"/>
              <a:ea typeface="Roboto"/>
              <a:cs typeface="Roboto"/>
              <a:sym typeface="Roboto"/>
            </a:endParaRPr>
          </a:p>
          <a:p>
            <a:pPr marL="91440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Kruskal-Wallis H test </a:t>
            </a:r>
            <a:endParaRPr sz="1300" b="1"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Mean rank utilized for testing (</a:t>
            </a:r>
            <a:r>
              <a:rPr lang="en" sz="1300" u="sng" dirty="0">
                <a:solidFill>
                  <a:schemeClr val="hlink"/>
                </a:solidFill>
                <a:latin typeface="Roboto"/>
                <a:ea typeface="Roboto"/>
                <a:cs typeface="Roboto"/>
                <a:sym typeface="Roboto"/>
                <a:hlinkClick r:id="rId3"/>
              </a:rPr>
              <a:t>link</a:t>
            </a:r>
            <a:r>
              <a:rPr lang="en" sz="1300" dirty="0">
                <a:latin typeface="Roboto"/>
                <a:ea typeface="Roboto"/>
                <a:cs typeface="Roboto"/>
                <a:sym typeface="Roboto"/>
              </a:rPr>
              <a:t>)</a:t>
            </a:r>
            <a:endParaRPr sz="1300"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Non-parametric rank based testing </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Box plot:</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Quantiles for ‘Deprived’ and ‘Built-up’ do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not overlap (visual indication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difference between groups)</a:t>
            </a:r>
            <a:endParaRPr sz="1300" dirty="0">
              <a:latin typeface="Roboto"/>
              <a:ea typeface="Roboto"/>
              <a:cs typeface="Roboto"/>
              <a:sym typeface="Roboto"/>
            </a:endParaRPr>
          </a:p>
          <a:p>
            <a:pPr marL="0" lvl="0" indent="0" algn="l" rtl="0">
              <a:spcBef>
                <a:spcPts val="0"/>
              </a:spcBef>
              <a:spcAft>
                <a:spcPts val="0"/>
              </a:spcAft>
              <a:buNone/>
            </a:pPr>
            <a:endParaRPr sz="900" dirty="0">
              <a:latin typeface="Roboto"/>
              <a:ea typeface="Roboto"/>
              <a:cs typeface="Roboto"/>
              <a:sym typeface="Roboto"/>
            </a:endParaRPr>
          </a:p>
        </p:txBody>
      </p:sp>
      <p:pic>
        <p:nvPicPr>
          <p:cNvPr id="382" name="Google Shape;382;p53"/>
          <p:cNvPicPr preferRelativeResize="0"/>
          <p:nvPr/>
        </p:nvPicPr>
        <p:blipFill>
          <a:blip r:embed="rId4">
            <a:alphaModFix/>
          </a:blip>
          <a:stretch>
            <a:fillRect/>
          </a:stretch>
        </p:blipFill>
        <p:spPr>
          <a:xfrm>
            <a:off x="4750875" y="1391350"/>
            <a:ext cx="4174526" cy="3122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4"/>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Categorical Statistical Analysis</a:t>
            </a:r>
            <a:endParaRPr>
              <a:solidFill>
                <a:schemeClr val="dk1"/>
              </a:solidFill>
            </a:endParaRPr>
          </a:p>
        </p:txBody>
      </p:sp>
      <p:sp>
        <p:nvSpPr>
          <p:cNvPr id="388" name="Google Shape;388;p54"/>
          <p:cNvSpPr txBox="1"/>
          <p:nvPr/>
        </p:nvSpPr>
        <p:spPr>
          <a:xfrm>
            <a:off x="-106425" y="659450"/>
            <a:ext cx="9240900" cy="1600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b="1">
                <a:latin typeface="Roboto"/>
                <a:ea typeface="Roboto"/>
                <a:cs typeface="Roboto"/>
                <a:sym typeface="Roboto"/>
              </a:rPr>
              <a:t>Determined that 1 out of 5 variables was statistically independent from being able to classify ‘Deprived’ and ‘Built-up’</a:t>
            </a:r>
            <a:endParaRPr sz="1600" b="1">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‘fs_electric_dist_2020’</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Hypothesis testing:</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Chi Square test of Independence</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89" name="Google Shape;389;p54"/>
          <p:cNvPicPr preferRelativeResize="0"/>
          <p:nvPr/>
        </p:nvPicPr>
        <p:blipFill>
          <a:blip r:embed="rId3">
            <a:alphaModFix/>
          </a:blip>
          <a:stretch>
            <a:fillRect/>
          </a:stretch>
        </p:blipFill>
        <p:spPr>
          <a:xfrm>
            <a:off x="4654775" y="1332300"/>
            <a:ext cx="4489225" cy="3357466"/>
          </a:xfrm>
          <a:prstGeom prst="rect">
            <a:avLst/>
          </a:prstGeom>
          <a:noFill/>
          <a:ln>
            <a:noFill/>
          </a:ln>
        </p:spPr>
      </p:pic>
      <p:graphicFrame>
        <p:nvGraphicFramePr>
          <p:cNvPr id="390" name="Google Shape;390;p54"/>
          <p:cNvGraphicFramePr/>
          <p:nvPr>
            <p:extLst>
              <p:ext uri="{D42A27DB-BD31-4B8C-83A1-F6EECF244321}">
                <p14:modId xmlns:p14="http://schemas.microsoft.com/office/powerpoint/2010/main" val="528521063"/>
              </p:ext>
            </p:extLst>
          </p:nvPr>
        </p:nvGraphicFramePr>
        <p:xfrm>
          <a:off x="82775" y="1992526"/>
          <a:ext cx="4489225" cy="2697240"/>
        </p:xfrm>
        <a:graphic>
          <a:graphicData uri="http://schemas.openxmlformats.org/drawingml/2006/table">
            <a:tbl>
              <a:tblPr>
                <a:noFill/>
                <a:tableStyleId>{BDBF8C68-A3AC-4CE4-B1BD-22038744ACC1}</a:tableStyleId>
              </a:tblPr>
              <a:tblGrid>
                <a:gridCol w="1932400">
                  <a:extLst>
                    <a:ext uri="{9D8B030D-6E8A-4147-A177-3AD203B41FA5}">
                      <a16:colId xmlns:a16="http://schemas.microsoft.com/office/drawing/2014/main" val="20000"/>
                    </a:ext>
                  </a:extLst>
                </a:gridCol>
                <a:gridCol w="1375450">
                  <a:extLst>
                    <a:ext uri="{9D8B030D-6E8A-4147-A177-3AD203B41FA5}">
                      <a16:colId xmlns:a16="http://schemas.microsoft.com/office/drawing/2014/main" val="20001"/>
                    </a:ext>
                  </a:extLst>
                </a:gridCol>
                <a:gridCol w="1181375">
                  <a:extLst>
                    <a:ext uri="{9D8B030D-6E8A-4147-A177-3AD203B41FA5}">
                      <a16:colId xmlns:a16="http://schemas.microsoft.com/office/drawing/2014/main" val="20002"/>
                    </a:ext>
                  </a:extLst>
                </a:gridCol>
              </a:tblGrid>
              <a:tr h="0">
                <a:tc gridSpan="3">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Chi-Square Test Results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2225">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Categorical Covariate 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P-value</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Number of categories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fs_electric_dist_2020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0.7381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3100">
                <a:tc>
                  <a:txBody>
                    <a:bodyPr/>
                    <a:lstStyle/>
                    <a:p>
                      <a:pPr marL="0" lvl="0" indent="0" algn="ctr" rtl="0">
                        <a:lnSpc>
                          <a:spcPct val="90000"/>
                        </a:lnSpc>
                        <a:spcBef>
                          <a:spcPts val="0"/>
                        </a:spcBef>
                        <a:spcAft>
                          <a:spcPts val="0"/>
                        </a:spcAft>
                        <a:buNone/>
                      </a:pPr>
                      <a:r>
                        <a:rPr lang="en" sz="1000" b="1" dirty="0">
                          <a:latin typeface="Roboto"/>
                          <a:ea typeface="Roboto"/>
                          <a:cs typeface="Roboto"/>
                          <a:sym typeface="Roboto"/>
                        </a:rPr>
                        <a:t>ph_hzd_index_2011</a:t>
                      </a:r>
                      <a:endParaRPr sz="1000" b="1"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ph_land_c1_2019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ph_land_c2_2020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sh_pol_relev_ethnic_gr_2019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uu_urb_bldg_2018</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dirty="0">
                          <a:latin typeface="Roboto"/>
                          <a:ea typeface="Roboto"/>
                          <a:cs typeface="Roboto"/>
                          <a:sym typeface="Roboto"/>
                        </a:rPr>
                        <a:t>3</a:t>
                      </a:r>
                      <a:endParaRPr sz="1000"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7"/>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7"/>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classes 0 &amp; 1</a:t>
            </a:r>
            <a:r>
              <a:rPr lang="en">
                <a:solidFill>
                  <a:schemeClr val="dk1"/>
                </a:solidFill>
              </a:rPr>
              <a:t> </a:t>
            </a:r>
            <a:endParaRPr>
              <a:solidFill>
                <a:schemeClr val="dk1"/>
              </a:solidFill>
            </a:endParaRPr>
          </a:p>
        </p:txBody>
      </p:sp>
      <p:sp>
        <p:nvSpPr>
          <p:cNvPr id="411" name="Google Shape;411;p57"/>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MLP</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412" name="Google Shape;412;p57"/>
          <p:cNvPicPr preferRelativeResize="0"/>
          <p:nvPr/>
        </p:nvPicPr>
        <p:blipFill>
          <a:blip r:embed="rId3">
            <a:alphaModFix/>
          </a:blip>
          <a:stretch>
            <a:fillRect/>
          </a:stretch>
        </p:blipFill>
        <p:spPr>
          <a:xfrm>
            <a:off x="2726975" y="1028538"/>
            <a:ext cx="6222033" cy="3260975"/>
          </a:xfrm>
          <a:prstGeom prst="rect">
            <a:avLst/>
          </a:prstGeom>
          <a:noFill/>
          <a:ln>
            <a:noFill/>
          </a:ln>
        </p:spPr>
      </p:pic>
      <p:pic>
        <p:nvPicPr>
          <p:cNvPr id="413" name="Google Shape;413;p57"/>
          <p:cNvPicPr preferRelativeResize="0"/>
          <p:nvPr/>
        </p:nvPicPr>
        <p:blipFill>
          <a:blip r:embed="rId4">
            <a:alphaModFix/>
          </a:blip>
          <a:stretch>
            <a:fillRect/>
          </a:stretch>
        </p:blipFill>
        <p:spPr>
          <a:xfrm>
            <a:off x="6358875" y="3502175"/>
            <a:ext cx="169175" cy="120825"/>
          </a:xfrm>
          <a:prstGeom prst="rect">
            <a:avLst/>
          </a:prstGeom>
          <a:noFill/>
          <a:ln>
            <a:noFill/>
          </a:ln>
        </p:spPr>
      </p:pic>
      <p:pic>
        <p:nvPicPr>
          <p:cNvPr id="414" name="Google Shape;414;p57"/>
          <p:cNvPicPr preferRelativeResize="0"/>
          <p:nvPr/>
        </p:nvPicPr>
        <p:blipFill>
          <a:blip r:embed="rId4">
            <a:alphaModFix/>
          </a:blip>
          <a:stretch>
            <a:fillRect/>
          </a:stretch>
        </p:blipFill>
        <p:spPr>
          <a:xfrm>
            <a:off x="6358875" y="3203500"/>
            <a:ext cx="169175" cy="120825"/>
          </a:xfrm>
          <a:prstGeom prst="rect">
            <a:avLst/>
          </a:prstGeom>
          <a:noFill/>
          <a:ln>
            <a:noFill/>
          </a:ln>
        </p:spPr>
      </p:pic>
      <p:pic>
        <p:nvPicPr>
          <p:cNvPr id="415" name="Google Shape;415;p57"/>
          <p:cNvPicPr preferRelativeResize="0"/>
          <p:nvPr/>
        </p:nvPicPr>
        <p:blipFill>
          <a:blip r:embed="rId4">
            <a:alphaModFix/>
          </a:blip>
          <a:stretch>
            <a:fillRect/>
          </a:stretch>
        </p:blipFill>
        <p:spPr>
          <a:xfrm>
            <a:off x="6358875" y="2450925"/>
            <a:ext cx="169175" cy="120825"/>
          </a:xfrm>
          <a:prstGeom prst="rect">
            <a:avLst/>
          </a:prstGeom>
          <a:noFill/>
          <a:ln>
            <a:noFill/>
          </a:ln>
        </p:spPr>
      </p:pic>
      <p:pic>
        <p:nvPicPr>
          <p:cNvPr id="416" name="Google Shape;416;p57"/>
          <p:cNvPicPr preferRelativeResize="0"/>
          <p:nvPr/>
        </p:nvPicPr>
        <p:blipFill>
          <a:blip r:embed="rId5">
            <a:alphaModFix/>
          </a:blip>
          <a:stretch>
            <a:fillRect/>
          </a:stretch>
        </p:blipFill>
        <p:spPr>
          <a:xfrm>
            <a:off x="6358875" y="1230739"/>
            <a:ext cx="169175" cy="1268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classes 0 &amp; 1</a:t>
            </a:r>
            <a:r>
              <a:rPr lang="en">
                <a:solidFill>
                  <a:schemeClr val="dk1"/>
                </a:solidFill>
              </a:rPr>
              <a:t> </a:t>
            </a:r>
            <a:endParaRPr>
              <a:solidFill>
                <a:schemeClr val="dk1"/>
              </a:solidFill>
            </a:endParaRPr>
          </a:p>
        </p:txBody>
      </p:sp>
      <p:graphicFrame>
        <p:nvGraphicFramePr>
          <p:cNvPr id="422" name="Google Shape;422;p58"/>
          <p:cNvGraphicFramePr/>
          <p:nvPr/>
        </p:nvGraphicFramePr>
        <p:xfrm>
          <a:off x="430275" y="158080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MLP</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23" name="Google Shape;423;p58"/>
          <p:cNvSpPr txBox="1"/>
          <p:nvPr/>
        </p:nvSpPr>
        <p:spPr>
          <a:xfrm>
            <a:off x="536775" y="1173450"/>
            <a:ext cx="3000000" cy="502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Covariate Model on Classes 0 &amp; 1</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graphicFrame>
        <p:nvGraphicFramePr>
          <p:cNvPr id="425" name="Google Shape;425;p58"/>
          <p:cNvGraphicFramePr/>
          <p:nvPr>
            <p:extLst>
              <p:ext uri="{D42A27DB-BD31-4B8C-83A1-F6EECF244321}">
                <p14:modId xmlns:p14="http://schemas.microsoft.com/office/powerpoint/2010/main" val="92779336"/>
              </p:ext>
            </p:extLst>
          </p:nvPr>
        </p:nvGraphicFramePr>
        <p:xfrm>
          <a:off x="944768" y="2719500"/>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3040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426" name="Google Shape;426;p58"/>
          <p:cNvSpPr txBox="1"/>
          <p:nvPr/>
        </p:nvSpPr>
        <p:spPr>
          <a:xfrm>
            <a:off x="653143" y="3404350"/>
            <a:ext cx="3000000" cy="4572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covariate features dataset containing only instances of the built-up (0) and deprived (1) classes.)</a:t>
            </a:r>
            <a:endParaRPr sz="1000">
              <a:latin typeface="Times New Roman"/>
              <a:ea typeface="Times New Roman"/>
              <a:cs typeface="Times New Roman"/>
              <a:sym typeface="Times New Roman"/>
            </a:endParaRPr>
          </a:p>
        </p:txBody>
      </p:sp>
      <p:sp>
        <p:nvSpPr>
          <p:cNvPr id="427" name="Google Shape;427;p58"/>
          <p:cNvSpPr txBox="1"/>
          <p:nvPr/>
        </p:nvSpPr>
        <p:spPr>
          <a:xfrm>
            <a:off x="895782" y="2297600"/>
            <a:ext cx="30000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600"/>
              </a:spcAft>
              <a:buNone/>
            </a:pPr>
            <a:r>
              <a:rPr lang="en" sz="800" cap="small" dirty="0">
                <a:latin typeface="Times New Roman"/>
                <a:ea typeface="Times New Roman"/>
                <a:cs typeface="Times New Roman"/>
                <a:sym typeface="Times New Roman"/>
              </a:rPr>
              <a:t>Covariate Confusion Matrix - Classes 0 &amp; 1</a:t>
            </a:r>
            <a:endParaRPr dirty="0"/>
          </a:p>
        </p:txBody>
      </p:sp>
      <p:sp>
        <p:nvSpPr>
          <p:cNvPr id="9" name="Google Shape;236;p34">
            <a:extLst>
              <a:ext uri="{FF2B5EF4-FFF2-40B4-BE49-F238E27FC236}">
                <a16:creationId xmlns:a16="http://schemas.microsoft.com/office/drawing/2014/main" id="{A23F2B98-E23D-C026-A63B-AD95093C05D4}"/>
              </a:ext>
            </a:extLst>
          </p:cNvPr>
          <p:cNvSpPr txBox="1"/>
          <p:nvPr/>
        </p:nvSpPr>
        <p:spPr>
          <a:xfrm>
            <a:off x="4657723" y="1319132"/>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9"/>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all classes</a:t>
            </a:r>
            <a:r>
              <a:rPr lang="en">
                <a:solidFill>
                  <a:schemeClr val="dk1"/>
                </a:solidFill>
              </a:rPr>
              <a:t> </a:t>
            </a:r>
            <a:endParaRPr>
              <a:solidFill>
                <a:schemeClr val="dk1"/>
              </a:solidFill>
            </a:endParaRPr>
          </a:p>
        </p:txBody>
      </p:sp>
      <p:pic>
        <p:nvPicPr>
          <p:cNvPr id="433" name="Google Shape;433;p59"/>
          <p:cNvPicPr preferRelativeResize="0"/>
          <p:nvPr/>
        </p:nvPicPr>
        <p:blipFill>
          <a:blip r:embed="rId3">
            <a:alphaModFix/>
          </a:blip>
          <a:stretch>
            <a:fillRect/>
          </a:stretch>
        </p:blipFill>
        <p:spPr>
          <a:xfrm>
            <a:off x="2726975" y="1021712"/>
            <a:ext cx="6223700" cy="3274625"/>
          </a:xfrm>
          <a:prstGeom prst="rect">
            <a:avLst/>
          </a:prstGeom>
          <a:noFill/>
          <a:ln>
            <a:noFill/>
          </a:ln>
        </p:spPr>
      </p:pic>
      <p:sp>
        <p:nvSpPr>
          <p:cNvPr id="434" name="Google Shape;434;p59"/>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Mutual information features</a:t>
            </a:r>
            <a:endParaRPr sz="1100">
              <a:solidFill>
                <a:schemeClr val="lt1"/>
              </a:solidFill>
              <a:latin typeface="Roboto"/>
              <a:ea typeface="Roboto"/>
              <a:cs typeface="Roboto"/>
              <a:sym typeface="Roboto"/>
            </a:endParaRPr>
          </a:p>
        </p:txBody>
      </p:sp>
      <p:pic>
        <p:nvPicPr>
          <p:cNvPr id="436" name="Google Shape;436;p59"/>
          <p:cNvPicPr preferRelativeResize="0"/>
          <p:nvPr/>
        </p:nvPicPr>
        <p:blipFill>
          <a:blip r:embed="rId4">
            <a:alphaModFix/>
          </a:blip>
          <a:stretch>
            <a:fillRect/>
          </a:stretch>
        </p:blipFill>
        <p:spPr>
          <a:xfrm>
            <a:off x="6383925" y="3978300"/>
            <a:ext cx="169175" cy="120825"/>
          </a:xfrm>
          <a:prstGeom prst="rect">
            <a:avLst/>
          </a:prstGeom>
          <a:noFill/>
          <a:ln>
            <a:noFill/>
          </a:ln>
        </p:spPr>
      </p:pic>
      <p:pic>
        <p:nvPicPr>
          <p:cNvPr id="437" name="Google Shape;437;p59"/>
          <p:cNvPicPr preferRelativeResize="0"/>
          <p:nvPr/>
        </p:nvPicPr>
        <p:blipFill>
          <a:blip r:embed="rId4">
            <a:alphaModFix/>
          </a:blip>
          <a:stretch>
            <a:fillRect/>
          </a:stretch>
        </p:blipFill>
        <p:spPr>
          <a:xfrm>
            <a:off x="6383925" y="2909050"/>
            <a:ext cx="169175" cy="120825"/>
          </a:xfrm>
          <a:prstGeom prst="rect">
            <a:avLst/>
          </a:prstGeom>
          <a:noFill/>
          <a:ln>
            <a:noFill/>
          </a:ln>
        </p:spPr>
      </p:pic>
      <p:pic>
        <p:nvPicPr>
          <p:cNvPr id="438" name="Google Shape;438;p59"/>
          <p:cNvPicPr preferRelativeResize="0"/>
          <p:nvPr/>
        </p:nvPicPr>
        <p:blipFill>
          <a:blip r:embed="rId4">
            <a:alphaModFix/>
          </a:blip>
          <a:stretch>
            <a:fillRect/>
          </a:stretch>
        </p:blipFill>
        <p:spPr>
          <a:xfrm>
            <a:off x="6383925" y="2450925"/>
            <a:ext cx="169175" cy="120825"/>
          </a:xfrm>
          <a:prstGeom prst="rect">
            <a:avLst/>
          </a:prstGeom>
          <a:noFill/>
          <a:ln>
            <a:noFill/>
          </a:ln>
        </p:spPr>
      </p:pic>
      <p:pic>
        <p:nvPicPr>
          <p:cNvPr id="439" name="Google Shape;439;p59"/>
          <p:cNvPicPr preferRelativeResize="0"/>
          <p:nvPr/>
        </p:nvPicPr>
        <p:blipFill>
          <a:blip r:embed="rId4">
            <a:alphaModFix/>
          </a:blip>
          <a:stretch>
            <a:fillRect/>
          </a:stretch>
        </p:blipFill>
        <p:spPr>
          <a:xfrm>
            <a:off x="6383925" y="1378225"/>
            <a:ext cx="169175" cy="120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all classes</a:t>
            </a:r>
            <a:r>
              <a:rPr lang="en">
                <a:solidFill>
                  <a:schemeClr val="dk1"/>
                </a:solidFill>
              </a:rPr>
              <a:t> </a:t>
            </a:r>
            <a:endParaRPr>
              <a:solidFill>
                <a:schemeClr val="dk1"/>
              </a:solidFill>
            </a:endParaRPr>
          </a:p>
        </p:txBody>
      </p:sp>
      <p:graphicFrame>
        <p:nvGraphicFramePr>
          <p:cNvPr id="445" name="Google Shape;445;p60"/>
          <p:cNvGraphicFramePr/>
          <p:nvPr>
            <p:extLst>
              <p:ext uri="{D42A27DB-BD31-4B8C-83A1-F6EECF244321}">
                <p14:modId xmlns:p14="http://schemas.microsoft.com/office/powerpoint/2010/main" val="2695726148"/>
              </p:ext>
            </p:extLst>
          </p:nvPr>
        </p:nvGraphicFramePr>
        <p:xfrm>
          <a:off x="559624" y="229185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910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RF</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Minfo</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0.98</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46" name="Google Shape;446;p60"/>
          <p:cNvSpPr txBox="1"/>
          <p:nvPr/>
        </p:nvSpPr>
        <p:spPr>
          <a:xfrm>
            <a:off x="712212" y="1909650"/>
            <a:ext cx="3000000" cy="382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Covariate Model on All Classes</a:t>
            </a:r>
            <a:endParaRPr sz="800" cap="small" dirty="0">
              <a:latin typeface="Times New Roman"/>
              <a:ea typeface="Times New Roman"/>
              <a:cs typeface="Times New Roman"/>
              <a:sym typeface="Times New Roman"/>
            </a:endParaRPr>
          </a:p>
        </p:txBody>
      </p:sp>
      <p:graphicFrame>
        <p:nvGraphicFramePr>
          <p:cNvPr id="447" name="Google Shape;447;p60"/>
          <p:cNvGraphicFramePr/>
          <p:nvPr/>
        </p:nvGraphicFramePr>
        <p:xfrm>
          <a:off x="5260350" y="2292450"/>
          <a:ext cx="3038475"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3059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11</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5975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448" name="Google Shape;448;p60"/>
          <p:cNvSpPr txBox="1"/>
          <p:nvPr/>
        </p:nvSpPr>
        <p:spPr>
          <a:xfrm>
            <a:off x="5279575" y="3130650"/>
            <a:ext cx="3000000" cy="5139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full covariate features dataset containing all instances of the Built-up (0), Deprived (1), and Non-built-up (2) classes )</a:t>
            </a:r>
            <a:endParaRPr sz="1000">
              <a:latin typeface="Times New Roman"/>
              <a:ea typeface="Times New Roman"/>
              <a:cs typeface="Times New Roman"/>
              <a:sym typeface="Times New Roman"/>
            </a:endParaRPr>
          </a:p>
        </p:txBody>
      </p:sp>
      <p:sp>
        <p:nvSpPr>
          <p:cNvPr id="449" name="Google Shape;449;p60"/>
          <p:cNvSpPr txBox="1"/>
          <p:nvPr/>
        </p:nvSpPr>
        <p:spPr>
          <a:xfrm>
            <a:off x="5298825" y="180525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Covariate Confusion Matrix - All Classes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2"/>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460" name="Google Shape;460;p62"/>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61" name="Google Shape;461;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2" name="Google Shape;462;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3" name="Google Shape;463;p62"/>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rgbClr val="FFFF00"/>
                </a:highlight>
              </a:rPr>
              <a:t>4)     Conclusion (47-52)</a:t>
            </a:r>
            <a:endParaRPr sz="1300" b="1" dirty="0">
              <a:solidFill>
                <a:schemeClr val="dk2"/>
              </a:solidFill>
              <a:highlight>
                <a:srgbClr val="FFFF00"/>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(53-55)</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69" name="Google Shape;469;p63"/>
          <p:cNvSpPr txBox="1">
            <a:spLocks noGrp="1"/>
          </p:cNvSpPr>
          <p:nvPr>
            <p:ph type="title" idx="4294967295"/>
          </p:nvPr>
        </p:nvSpPr>
        <p:spPr>
          <a:xfrm>
            <a:off x="0" y="-12249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rPr>
              <a:t>Conclusion: Problem Statement</a:t>
            </a:r>
            <a:endParaRPr dirty="0">
              <a:solidFill>
                <a:schemeClr val="dk1"/>
              </a:solidFill>
            </a:endParaRPr>
          </a:p>
        </p:txBody>
      </p:sp>
      <p:sp>
        <p:nvSpPr>
          <p:cNvPr id="470" name="Google Shape;470;p63"/>
          <p:cNvSpPr txBox="1"/>
          <p:nvPr/>
        </p:nvSpPr>
        <p:spPr>
          <a:xfrm>
            <a:off x="900" y="445803"/>
            <a:ext cx="5221200" cy="312544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There were two questions the researchers hoped to address in this study: </a:t>
            </a:r>
            <a:endParaRPr sz="1100" b="1"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100" b="1" dirty="0">
                <a:latin typeface="Roboto"/>
                <a:ea typeface="Roboto"/>
                <a:cs typeface="Roboto"/>
                <a:sym typeface="Roboto"/>
              </a:rPr>
              <a:t>Can feature importance methods derive any contextual or covariate features that are useful in identifying ‘Deprived’ and ‘Built-up’ areas?</a:t>
            </a:r>
            <a:endParaRPr sz="1100" b="1"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Feature importance methods based on Mutual information, Random Forest, Gradient Boosting, Logistic regression, and Adaptive boosting were able to identify the ranks of Contextual and Covariate features</a:t>
            </a:r>
            <a:endParaRPr sz="1100" dirty="0">
              <a:latin typeface="Roboto"/>
              <a:ea typeface="Roboto"/>
              <a:cs typeface="Roboto"/>
              <a:sym typeface="Roboto"/>
            </a:endParaRPr>
          </a:p>
          <a:p>
            <a:pPr marL="1371600" lvl="2" indent="-304800" algn="l" rtl="0">
              <a:lnSpc>
                <a:spcPct val="115000"/>
              </a:lnSpc>
              <a:spcBef>
                <a:spcPts val="0"/>
              </a:spcBef>
              <a:spcAft>
                <a:spcPts val="0"/>
              </a:spcAft>
              <a:buSzPts val="1200"/>
              <a:buFont typeface="Roboto"/>
              <a:buAutoNum type="romanLcPeriod"/>
            </a:pPr>
            <a:r>
              <a:rPr lang="en" sz="1100" dirty="0">
                <a:latin typeface="Roboto"/>
                <a:ea typeface="Roboto"/>
                <a:cs typeface="Roboto"/>
                <a:sym typeface="Roboto"/>
              </a:rPr>
              <a:t>Top Covariate feature: ‘uu_bld_den_2020’</a:t>
            </a:r>
            <a:endParaRPr sz="1100"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Proved statistically that top 21 Covariate features were significant</a:t>
            </a:r>
            <a:endParaRPr sz="1100"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100" b="1" dirty="0">
                <a:latin typeface="Roboto"/>
                <a:ea typeface="Roboto"/>
                <a:cs typeface="Roboto"/>
                <a:sym typeface="Roboto"/>
              </a:rPr>
              <a:t>Through the use of classical machine learning models and statistical analysis, are contextual and/or covariate features useful in identifying ‘Deprived’ and ‘Built-up’ areas?</a:t>
            </a:r>
            <a:endParaRPr sz="1100" b="1"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Covariate features were useful </a:t>
            </a:r>
            <a:endParaRPr sz="1100"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Contextual features were not useful</a:t>
            </a:r>
            <a:endParaRPr sz="1100"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graphicFrame>
        <p:nvGraphicFramePr>
          <p:cNvPr id="471" name="Google Shape;471;p63"/>
          <p:cNvGraphicFramePr/>
          <p:nvPr>
            <p:extLst>
              <p:ext uri="{D42A27DB-BD31-4B8C-83A1-F6EECF244321}">
                <p14:modId xmlns:p14="http://schemas.microsoft.com/office/powerpoint/2010/main" val="2242684955"/>
              </p:ext>
            </p:extLst>
          </p:nvPr>
        </p:nvGraphicFramePr>
        <p:xfrm>
          <a:off x="5702965" y="605650"/>
          <a:ext cx="3305175" cy="11430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RF</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err="1">
                          <a:latin typeface="Times New Roman"/>
                          <a:ea typeface="Times New Roman"/>
                          <a:cs typeface="Times New Roman"/>
                          <a:sym typeface="Times New Roman"/>
                        </a:rPr>
                        <a:t>Minfo</a:t>
                      </a:r>
                      <a:r>
                        <a:rPr lang="en" sz="750" i="1" dirty="0">
                          <a:latin typeface="Times New Roman"/>
                          <a:ea typeface="Times New Roman"/>
                          <a:cs typeface="Times New Roman"/>
                          <a:sym typeface="Times New Roman"/>
                        </a:rPr>
                        <a:t> </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GB</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0.67</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0.70</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bl>
          </a:graphicData>
        </a:graphic>
      </p:graphicFrame>
      <p:sp>
        <p:nvSpPr>
          <p:cNvPr id="472" name="Google Shape;472;p63"/>
          <p:cNvSpPr txBox="1"/>
          <p:nvPr/>
        </p:nvSpPr>
        <p:spPr>
          <a:xfrm>
            <a:off x="7183540" y="1791275"/>
            <a:ext cx="1824600" cy="507600"/>
          </a:xfrm>
          <a:prstGeom prst="rect">
            <a:avLst/>
          </a:prstGeom>
          <a:noFill/>
          <a:ln>
            <a:noFill/>
          </a:ln>
        </p:spPr>
        <p:txBody>
          <a:bodyPr spcFirstLastPara="1" wrap="square" lIns="91425" tIns="91425" rIns="91425" bIns="91425" anchor="ctr" anchorCtr="0">
            <a:noAutofit/>
          </a:bodyPr>
          <a:lstStyle/>
          <a:p>
            <a:pPr marL="457200" lvl="0" indent="-273050" algn="l" rtl="0">
              <a:spcBef>
                <a:spcPts val="300"/>
              </a:spcBef>
              <a:spcAft>
                <a:spcPts val="0"/>
              </a:spcAft>
              <a:buSzPts val="700"/>
              <a:buFont typeface="Times New Roman"/>
              <a:buAutoNum type="alphaUcPeriod"/>
            </a:pPr>
            <a:r>
              <a:rPr lang="en" sz="700" dirty="0">
                <a:latin typeface="Times New Roman"/>
                <a:ea typeface="Times New Roman"/>
                <a:cs typeface="Times New Roman"/>
                <a:sym typeface="Times New Roman"/>
              </a:rPr>
              <a:t>MLP: Multilayer Perceptron</a:t>
            </a:r>
            <a:endParaRPr sz="700" dirty="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dirty="0">
                <a:latin typeface="Times New Roman"/>
                <a:ea typeface="Times New Roman"/>
                <a:cs typeface="Times New Roman"/>
                <a:sym typeface="Times New Roman"/>
              </a:rPr>
              <a:t>RF: Random Forest</a:t>
            </a:r>
            <a:endParaRPr sz="700" dirty="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dirty="0">
                <a:latin typeface="Times New Roman"/>
                <a:ea typeface="Times New Roman"/>
                <a:cs typeface="Times New Roman"/>
                <a:sym typeface="Times New Roman"/>
              </a:rPr>
              <a:t>GB: Gradient Boosting</a:t>
            </a:r>
            <a:endParaRPr dirty="0"/>
          </a:p>
        </p:txBody>
      </p:sp>
      <p:sp>
        <p:nvSpPr>
          <p:cNvPr id="473" name="Google Shape;473;p63"/>
          <p:cNvSpPr txBox="1"/>
          <p:nvPr/>
        </p:nvSpPr>
        <p:spPr>
          <a:xfrm>
            <a:off x="5855552" y="169438"/>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Models</a:t>
            </a:r>
            <a:endParaRPr dirty="0"/>
          </a:p>
        </p:txBody>
      </p:sp>
      <p:sp>
        <p:nvSpPr>
          <p:cNvPr id="4" name="Oval 3">
            <a:extLst>
              <a:ext uri="{FF2B5EF4-FFF2-40B4-BE49-F238E27FC236}">
                <a16:creationId xmlns:a16="http://schemas.microsoft.com/office/drawing/2014/main" id="{E5179BA4-6694-AFD2-285F-1A61D1329218}"/>
              </a:ext>
            </a:extLst>
          </p:cNvPr>
          <p:cNvSpPr/>
          <p:nvPr/>
        </p:nvSpPr>
        <p:spPr>
          <a:xfrm>
            <a:off x="4106811" y="3638945"/>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4106812" y="4023329"/>
            <a:ext cx="277303" cy="22071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4CDC5D-04B7-4CF1-00AF-702332B1069D}"/>
              </a:ext>
            </a:extLst>
          </p:cNvPr>
          <p:cNvSpPr txBox="1"/>
          <p:nvPr/>
        </p:nvSpPr>
        <p:spPr>
          <a:xfrm>
            <a:off x="2039597" y="3879772"/>
            <a:ext cx="1839310" cy="307777"/>
          </a:xfrm>
          <a:prstGeom prst="rect">
            <a:avLst/>
          </a:prstGeom>
          <a:noFill/>
        </p:spPr>
        <p:txBody>
          <a:bodyPr wrap="square" rtlCol="0">
            <a:spAutoFit/>
          </a:bodyPr>
          <a:lstStyle/>
          <a:p>
            <a:r>
              <a:rPr lang="en-US" dirty="0"/>
              <a:t>Predicted Built-up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1913473" y="3551885"/>
            <a:ext cx="2091558" cy="307777"/>
          </a:xfrm>
          <a:prstGeom prst="rect">
            <a:avLst/>
          </a:prstGeom>
          <a:noFill/>
        </p:spPr>
        <p:txBody>
          <a:bodyPr wrap="square" rtlCol="0">
            <a:spAutoFit/>
          </a:bodyPr>
          <a:lstStyle/>
          <a:p>
            <a:r>
              <a:rPr lang="en-US" dirty="0"/>
              <a:t>Predicted Deprived   -</a:t>
            </a:r>
          </a:p>
        </p:txBody>
      </p:sp>
      <p:pic>
        <p:nvPicPr>
          <p:cNvPr id="7" name="Picture 6" descr="A map of the world&#10;&#10;Description automatically generated with medium confidence">
            <a:extLst>
              <a:ext uri="{FF2B5EF4-FFF2-40B4-BE49-F238E27FC236}">
                <a16:creationId xmlns:a16="http://schemas.microsoft.com/office/drawing/2014/main" id="{F4A6A7E9-2F56-CF9B-F82E-28292387653B}"/>
              </a:ext>
            </a:extLst>
          </p:cNvPr>
          <p:cNvPicPr>
            <a:picLocks noChangeAspect="1"/>
          </p:cNvPicPr>
          <p:nvPr/>
        </p:nvPicPr>
        <p:blipFill>
          <a:blip r:embed="rId3"/>
          <a:stretch>
            <a:fillRect/>
          </a:stretch>
        </p:blipFill>
        <p:spPr>
          <a:xfrm>
            <a:off x="4485896" y="2719122"/>
            <a:ext cx="4471508" cy="19274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11" name="Google Shape;111;p17"/>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Flow of Analysis</a:t>
            </a:r>
            <a:endParaRPr>
              <a:solidFill>
                <a:schemeClr val="dk1"/>
              </a:solidFill>
            </a:endParaRPr>
          </a:p>
        </p:txBody>
      </p:sp>
      <p:pic>
        <p:nvPicPr>
          <p:cNvPr id="112" name="Google Shape;112;p17"/>
          <p:cNvPicPr preferRelativeResize="0"/>
          <p:nvPr/>
        </p:nvPicPr>
        <p:blipFill>
          <a:blip r:embed="rId3">
            <a:alphaModFix/>
          </a:blip>
          <a:stretch>
            <a:fillRect/>
          </a:stretch>
        </p:blipFill>
        <p:spPr>
          <a:xfrm>
            <a:off x="3301275" y="890125"/>
            <a:ext cx="5526169" cy="3479701"/>
          </a:xfrm>
          <a:prstGeom prst="rect">
            <a:avLst/>
          </a:prstGeom>
          <a:noFill/>
          <a:ln>
            <a:noFill/>
          </a:ln>
        </p:spPr>
      </p:pic>
      <p:sp>
        <p:nvSpPr>
          <p:cNvPr id="113" name="Google Shape;113;p17"/>
          <p:cNvSpPr txBox="1"/>
          <p:nvPr/>
        </p:nvSpPr>
        <p:spPr>
          <a:xfrm>
            <a:off x="0" y="890125"/>
            <a:ext cx="3229800" cy="4063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a:latin typeface="Roboto"/>
                <a:ea typeface="Roboto"/>
                <a:cs typeface="Roboto"/>
                <a:sym typeface="Roboto"/>
              </a:rPr>
              <a:t>Contextual and Covariate features followed the same: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Preprocessing</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Feature importance procedure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Model building method</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Standardized and  split on 60/20/20</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Same hyperparameter features and cross validation</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Random state</a:t>
            </a:r>
            <a:r>
              <a:rPr lang="en" sz="1600">
                <a:latin typeface="Roboto"/>
                <a:ea typeface="Roboto"/>
                <a:cs typeface="Roboto"/>
                <a:sym typeface="Roboto"/>
              </a:rPr>
              <a:t> = 42</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Alpha</a:t>
            </a:r>
            <a:r>
              <a:rPr lang="en" sz="1600">
                <a:latin typeface="Roboto"/>
                <a:ea typeface="Roboto"/>
                <a:cs typeface="Roboto"/>
                <a:sym typeface="Roboto"/>
              </a:rPr>
              <a:t> = 0.05</a:t>
            </a:r>
            <a:endParaRPr sz="1600">
              <a:latin typeface="Roboto"/>
              <a:ea typeface="Roboto"/>
              <a:cs typeface="Roboto"/>
              <a:sym typeface="Roboto"/>
            </a:endParaRPr>
          </a:p>
          <a:p>
            <a:pPr marL="914400" lvl="0" indent="0" algn="l" rtl="0">
              <a:spcBef>
                <a:spcPts val="0"/>
              </a:spcBef>
              <a:spcAft>
                <a:spcPts val="0"/>
              </a:spcAft>
              <a:buNone/>
            </a:pPr>
            <a:endParaRPr sz="20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 name="Oval 3">
            <a:extLst>
              <a:ext uri="{FF2B5EF4-FFF2-40B4-BE49-F238E27FC236}">
                <a16:creationId xmlns:a16="http://schemas.microsoft.com/office/drawing/2014/main" id="{E5179BA4-6694-AFD2-285F-1A61D1329218}"/>
              </a:ext>
            </a:extLst>
          </p:cNvPr>
          <p:cNvSpPr/>
          <p:nvPr/>
        </p:nvSpPr>
        <p:spPr>
          <a:xfrm>
            <a:off x="2502052" y="1951376"/>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2502051" y="2269678"/>
            <a:ext cx="277303" cy="22071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A4CDC5D-04B7-4CF1-00AF-702332B1069D}"/>
              </a:ext>
            </a:extLst>
          </p:cNvPr>
          <p:cNvSpPr txBox="1"/>
          <p:nvPr/>
        </p:nvSpPr>
        <p:spPr>
          <a:xfrm>
            <a:off x="536617" y="2247562"/>
            <a:ext cx="1965433" cy="307777"/>
          </a:xfrm>
          <a:prstGeom prst="rect">
            <a:avLst/>
          </a:prstGeom>
          <a:noFill/>
        </p:spPr>
        <p:txBody>
          <a:bodyPr wrap="square" rtlCol="0">
            <a:spAutoFit/>
          </a:bodyPr>
          <a:lstStyle/>
          <a:p>
            <a:r>
              <a:rPr lang="en-US" dirty="0"/>
              <a:t>Predicted Deprived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536618" y="1929730"/>
            <a:ext cx="2091558" cy="307777"/>
          </a:xfrm>
          <a:prstGeom prst="rect">
            <a:avLst/>
          </a:prstGeom>
          <a:noFill/>
        </p:spPr>
        <p:txBody>
          <a:bodyPr wrap="square" rtlCol="0">
            <a:spAutoFit/>
          </a:bodyPr>
          <a:lstStyle/>
          <a:p>
            <a:r>
              <a:rPr lang="en-US" dirty="0"/>
              <a:t>Actual Built- up         -</a:t>
            </a:r>
          </a:p>
        </p:txBody>
      </p:sp>
      <p:sp>
        <p:nvSpPr>
          <p:cNvPr id="15" name="Oval 14">
            <a:extLst>
              <a:ext uri="{FF2B5EF4-FFF2-40B4-BE49-F238E27FC236}">
                <a16:creationId xmlns:a16="http://schemas.microsoft.com/office/drawing/2014/main" id="{C4782925-D4A0-F383-E10E-3C4F50A92E0C}"/>
              </a:ext>
            </a:extLst>
          </p:cNvPr>
          <p:cNvSpPr/>
          <p:nvPr/>
        </p:nvSpPr>
        <p:spPr>
          <a:xfrm>
            <a:off x="2375928" y="3669178"/>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789D34-50D6-0F89-E8B0-2C584CE59578}"/>
              </a:ext>
            </a:extLst>
          </p:cNvPr>
          <p:cNvSpPr/>
          <p:nvPr/>
        </p:nvSpPr>
        <p:spPr>
          <a:xfrm>
            <a:off x="2375927" y="3987480"/>
            <a:ext cx="277303" cy="22071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07DF77-8AA5-0DFA-16FE-1B1A17AF1864}"/>
              </a:ext>
            </a:extLst>
          </p:cNvPr>
          <p:cNvSpPr txBox="1"/>
          <p:nvPr/>
        </p:nvSpPr>
        <p:spPr>
          <a:xfrm>
            <a:off x="410493" y="3965364"/>
            <a:ext cx="1965433" cy="307777"/>
          </a:xfrm>
          <a:prstGeom prst="rect">
            <a:avLst/>
          </a:prstGeom>
          <a:noFill/>
        </p:spPr>
        <p:txBody>
          <a:bodyPr wrap="square" rtlCol="0">
            <a:spAutoFit/>
          </a:bodyPr>
          <a:lstStyle/>
          <a:p>
            <a:r>
              <a:rPr lang="en-US" dirty="0"/>
              <a:t>Predicted Built-up     -</a:t>
            </a:r>
          </a:p>
        </p:txBody>
      </p:sp>
      <p:sp>
        <p:nvSpPr>
          <p:cNvPr id="18" name="TextBox 17">
            <a:extLst>
              <a:ext uri="{FF2B5EF4-FFF2-40B4-BE49-F238E27FC236}">
                <a16:creationId xmlns:a16="http://schemas.microsoft.com/office/drawing/2014/main" id="{584B89C8-5CA0-D12A-6C93-D27595BB0F52}"/>
              </a:ext>
            </a:extLst>
          </p:cNvPr>
          <p:cNvSpPr txBox="1"/>
          <p:nvPr/>
        </p:nvSpPr>
        <p:spPr>
          <a:xfrm>
            <a:off x="410493" y="3625647"/>
            <a:ext cx="2091558" cy="307777"/>
          </a:xfrm>
          <a:prstGeom prst="rect">
            <a:avLst/>
          </a:prstGeom>
          <a:noFill/>
        </p:spPr>
        <p:txBody>
          <a:bodyPr wrap="square" rtlCol="0">
            <a:spAutoFit/>
          </a:bodyPr>
          <a:lstStyle/>
          <a:p>
            <a:r>
              <a:rPr lang="en-US" dirty="0"/>
              <a:t>Actual Deprived        -</a:t>
            </a:r>
          </a:p>
        </p:txBody>
      </p:sp>
      <p:pic>
        <p:nvPicPr>
          <p:cNvPr id="8" name="Picture 7" descr="A wave crashing on a beach&#10;&#10;Description automatically generated with medium confidence">
            <a:extLst>
              <a:ext uri="{FF2B5EF4-FFF2-40B4-BE49-F238E27FC236}">
                <a16:creationId xmlns:a16="http://schemas.microsoft.com/office/drawing/2014/main" id="{CE9D3EDC-24C2-68F8-97E3-E85CC2F5B703}"/>
              </a:ext>
            </a:extLst>
          </p:cNvPr>
          <p:cNvPicPr>
            <a:picLocks noChangeAspect="1"/>
          </p:cNvPicPr>
          <p:nvPr/>
        </p:nvPicPr>
        <p:blipFill>
          <a:blip r:embed="rId3"/>
          <a:stretch>
            <a:fillRect/>
          </a:stretch>
        </p:blipFill>
        <p:spPr>
          <a:xfrm>
            <a:off x="3785181" y="2380036"/>
            <a:ext cx="5339255" cy="229777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B2CBC33F-A7B8-5FDB-60AD-47E5775580B5}"/>
              </a:ext>
            </a:extLst>
          </p:cNvPr>
          <p:cNvPicPr>
            <a:picLocks noChangeAspect="1"/>
          </p:cNvPicPr>
          <p:nvPr/>
        </p:nvPicPr>
        <p:blipFill>
          <a:blip r:embed="rId4"/>
          <a:stretch>
            <a:fillRect/>
          </a:stretch>
        </p:blipFill>
        <p:spPr>
          <a:xfrm>
            <a:off x="57150" y="50375"/>
            <a:ext cx="4367706" cy="1880891"/>
          </a:xfrm>
          <a:prstGeom prst="rect">
            <a:avLst/>
          </a:prstGeom>
        </p:spPr>
      </p:pic>
      <p:sp>
        <p:nvSpPr>
          <p:cNvPr id="14" name="TextBox 13">
            <a:extLst>
              <a:ext uri="{FF2B5EF4-FFF2-40B4-BE49-F238E27FC236}">
                <a16:creationId xmlns:a16="http://schemas.microsoft.com/office/drawing/2014/main" id="{82D5E8AE-A6F8-A7AD-A6FC-2664BA238588}"/>
              </a:ext>
            </a:extLst>
          </p:cNvPr>
          <p:cNvSpPr txBox="1"/>
          <p:nvPr/>
        </p:nvSpPr>
        <p:spPr>
          <a:xfrm>
            <a:off x="6127531" y="325821"/>
            <a:ext cx="2406869" cy="954107"/>
          </a:xfrm>
          <a:prstGeom prst="rect">
            <a:avLst/>
          </a:prstGeom>
          <a:noFill/>
        </p:spPr>
        <p:txBody>
          <a:bodyPr wrap="square" rtlCol="0">
            <a:spAutoFit/>
          </a:bodyPr>
          <a:lstStyle/>
          <a:p>
            <a:r>
              <a:rPr lang="en-US" dirty="0"/>
              <a:t>Contextual Model mainly predicted all labels as Built-up… that is why no yellow values are visible</a:t>
            </a:r>
          </a:p>
        </p:txBody>
      </p:sp>
      <p:cxnSp>
        <p:nvCxnSpPr>
          <p:cNvPr id="20" name="Straight Arrow Connector 19">
            <a:extLst>
              <a:ext uri="{FF2B5EF4-FFF2-40B4-BE49-F238E27FC236}">
                <a16:creationId xmlns:a16="http://schemas.microsoft.com/office/drawing/2014/main" id="{87B36F58-7A44-5D45-5139-04250661D2A1}"/>
              </a:ext>
            </a:extLst>
          </p:cNvPr>
          <p:cNvCxnSpPr>
            <a:stCxn id="14" idx="1"/>
          </p:cNvCxnSpPr>
          <p:nvPr/>
        </p:nvCxnSpPr>
        <p:spPr>
          <a:xfrm flipH="1">
            <a:off x="4719145" y="802875"/>
            <a:ext cx="1408386" cy="3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835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 name="Oval 3">
            <a:extLst>
              <a:ext uri="{FF2B5EF4-FFF2-40B4-BE49-F238E27FC236}">
                <a16:creationId xmlns:a16="http://schemas.microsoft.com/office/drawing/2014/main" id="{E5179BA4-6694-AFD2-285F-1A61D1329218}"/>
              </a:ext>
            </a:extLst>
          </p:cNvPr>
          <p:cNvSpPr/>
          <p:nvPr/>
        </p:nvSpPr>
        <p:spPr>
          <a:xfrm>
            <a:off x="7966329" y="1275541"/>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7966328" y="1593843"/>
            <a:ext cx="277303" cy="22071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4CDC5D-04B7-4CF1-00AF-702332B1069D}"/>
              </a:ext>
            </a:extLst>
          </p:cNvPr>
          <p:cNvSpPr txBox="1"/>
          <p:nvPr/>
        </p:nvSpPr>
        <p:spPr>
          <a:xfrm>
            <a:off x="6000894" y="1571727"/>
            <a:ext cx="1965433" cy="307777"/>
          </a:xfrm>
          <a:prstGeom prst="rect">
            <a:avLst/>
          </a:prstGeom>
          <a:noFill/>
        </p:spPr>
        <p:txBody>
          <a:bodyPr wrap="square" rtlCol="0">
            <a:spAutoFit/>
          </a:bodyPr>
          <a:lstStyle/>
          <a:p>
            <a:r>
              <a:rPr lang="en-US" dirty="0"/>
              <a:t>Predicted Bult- up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6000895" y="1232328"/>
            <a:ext cx="2091558" cy="307777"/>
          </a:xfrm>
          <a:prstGeom prst="rect">
            <a:avLst/>
          </a:prstGeom>
          <a:noFill/>
        </p:spPr>
        <p:txBody>
          <a:bodyPr wrap="square" rtlCol="0">
            <a:spAutoFit/>
          </a:bodyPr>
          <a:lstStyle/>
          <a:p>
            <a:r>
              <a:rPr lang="en-US" dirty="0"/>
              <a:t>Actual Deprived        -</a:t>
            </a:r>
          </a:p>
        </p:txBody>
      </p:sp>
      <p:sp>
        <p:nvSpPr>
          <p:cNvPr id="14" name="TextBox 13">
            <a:extLst>
              <a:ext uri="{FF2B5EF4-FFF2-40B4-BE49-F238E27FC236}">
                <a16:creationId xmlns:a16="http://schemas.microsoft.com/office/drawing/2014/main" id="{82D5E8AE-A6F8-A7AD-A6FC-2664BA238588}"/>
              </a:ext>
            </a:extLst>
          </p:cNvPr>
          <p:cNvSpPr txBox="1"/>
          <p:nvPr/>
        </p:nvSpPr>
        <p:spPr>
          <a:xfrm>
            <a:off x="6127531" y="325821"/>
            <a:ext cx="2515024" cy="738664"/>
          </a:xfrm>
          <a:prstGeom prst="rect">
            <a:avLst/>
          </a:prstGeom>
          <a:noFill/>
        </p:spPr>
        <p:txBody>
          <a:bodyPr wrap="square" rtlCol="0">
            <a:spAutoFit/>
          </a:bodyPr>
          <a:lstStyle/>
          <a:p>
            <a:r>
              <a:rPr lang="en-US" dirty="0"/>
              <a:t>For the Covariate MLP model, there were only two mismatch labels for Deprived</a:t>
            </a:r>
          </a:p>
        </p:txBody>
      </p:sp>
      <p:cxnSp>
        <p:nvCxnSpPr>
          <p:cNvPr id="20" name="Straight Arrow Connector 19">
            <a:extLst>
              <a:ext uri="{FF2B5EF4-FFF2-40B4-BE49-F238E27FC236}">
                <a16:creationId xmlns:a16="http://schemas.microsoft.com/office/drawing/2014/main" id="{87B36F58-7A44-5D45-5139-04250661D2A1}"/>
              </a:ext>
            </a:extLst>
          </p:cNvPr>
          <p:cNvCxnSpPr>
            <a:cxnSpLocks/>
            <a:stCxn id="14" idx="1"/>
          </p:cNvCxnSpPr>
          <p:nvPr/>
        </p:nvCxnSpPr>
        <p:spPr>
          <a:xfrm flipH="1">
            <a:off x="4719145" y="695153"/>
            <a:ext cx="1408386" cy="4294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A465466-01C6-36DE-1900-46CA5A898996}"/>
              </a:ext>
            </a:extLst>
          </p:cNvPr>
          <p:cNvPicPr>
            <a:picLocks noChangeAspect="1"/>
          </p:cNvPicPr>
          <p:nvPr/>
        </p:nvPicPr>
        <p:blipFill>
          <a:blip r:embed="rId3"/>
          <a:stretch>
            <a:fillRect/>
          </a:stretch>
        </p:blipFill>
        <p:spPr>
          <a:xfrm>
            <a:off x="20719" y="0"/>
            <a:ext cx="4616860" cy="2330415"/>
          </a:xfrm>
          <a:prstGeom prst="rect">
            <a:avLst/>
          </a:prstGeom>
        </p:spPr>
      </p:pic>
      <p:cxnSp>
        <p:nvCxnSpPr>
          <p:cNvPr id="19" name="Straight Arrow Connector 18">
            <a:extLst>
              <a:ext uri="{FF2B5EF4-FFF2-40B4-BE49-F238E27FC236}">
                <a16:creationId xmlns:a16="http://schemas.microsoft.com/office/drawing/2014/main" id="{88EA595E-8B56-FC36-77A7-91C4FD319246}"/>
              </a:ext>
            </a:extLst>
          </p:cNvPr>
          <p:cNvCxnSpPr>
            <a:cxnSpLocks/>
          </p:cNvCxnSpPr>
          <p:nvPr/>
        </p:nvCxnSpPr>
        <p:spPr>
          <a:xfrm>
            <a:off x="700548" y="2050026"/>
            <a:ext cx="0" cy="9512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88B942-1A7F-A543-80D4-034951D0CC30}"/>
              </a:ext>
            </a:extLst>
          </p:cNvPr>
          <p:cNvCxnSpPr>
            <a:cxnSpLocks/>
          </p:cNvCxnSpPr>
          <p:nvPr/>
        </p:nvCxnSpPr>
        <p:spPr>
          <a:xfrm>
            <a:off x="1924665" y="2109019"/>
            <a:ext cx="3390462" cy="7040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FE59657-3AD9-3473-BBDB-9FC2C9724BC4}"/>
              </a:ext>
            </a:extLst>
          </p:cNvPr>
          <p:cNvPicPr>
            <a:picLocks noChangeAspect="1"/>
          </p:cNvPicPr>
          <p:nvPr/>
        </p:nvPicPr>
        <p:blipFill>
          <a:blip r:embed="rId4"/>
          <a:stretch>
            <a:fillRect/>
          </a:stretch>
        </p:blipFill>
        <p:spPr>
          <a:xfrm>
            <a:off x="135481" y="3012181"/>
            <a:ext cx="1567588" cy="1673759"/>
          </a:xfrm>
          <a:prstGeom prst="rect">
            <a:avLst/>
          </a:prstGeom>
        </p:spPr>
      </p:pic>
      <p:pic>
        <p:nvPicPr>
          <p:cNvPr id="26" name="Picture 25">
            <a:extLst>
              <a:ext uri="{FF2B5EF4-FFF2-40B4-BE49-F238E27FC236}">
                <a16:creationId xmlns:a16="http://schemas.microsoft.com/office/drawing/2014/main" id="{92C70285-579C-C8D2-638D-05C8E2774B26}"/>
              </a:ext>
            </a:extLst>
          </p:cNvPr>
          <p:cNvPicPr>
            <a:picLocks noChangeAspect="1"/>
          </p:cNvPicPr>
          <p:nvPr/>
        </p:nvPicPr>
        <p:blipFill>
          <a:blip r:embed="rId5"/>
          <a:stretch>
            <a:fillRect/>
          </a:stretch>
        </p:blipFill>
        <p:spPr>
          <a:xfrm>
            <a:off x="5423338" y="2643753"/>
            <a:ext cx="3156565" cy="2042187"/>
          </a:xfrm>
          <a:prstGeom prst="rect">
            <a:avLst/>
          </a:prstGeom>
        </p:spPr>
      </p:pic>
    </p:spTree>
    <p:extLst>
      <p:ext uri="{BB962C8B-B14F-4D97-AF65-F5344CB8AC3E}">
        <p14:creationId xmlns:p14="http://schemas.microsoft.com/office/powerpoint/2010/main" val="3749270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 name="Oval 3">
            <a:extLst>
              <a:ext uri="{FF2B5EF4-FFF2-40B4-BE49-F238E27FC236}">
                <a16:creationId xmlns:a16="http://schemas.microsoft.com/office/drawing/2014/main" id="{E5179BA4-6694-AFD2-285F-1A61D1329218}"/>
              </a:ext>
            </a:extLst>
          </p:cNvPr>
          <p:cNvSpPr/>
          <p:nvPr/>
        </p:nvSpPr>
        <p:spPr>
          <a:xfrm>
            <a:off x="7966329" y="1275541"/>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7966328" y="1593843"/>
            <a:ext cx="277303" cy="220717"/>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4CDC5D-04B7-4CF1-00AF-702332B1069D}"/>
              </a:ext>
            </a:extLst>
          </p:cNvPr>
          <p:cNvSpPr txBox="1"/>
          <p:nvPr/>
        </p:nvSpPr>
        <p:spPr>
          <a:xfrm>
            <a:off x="6000894" y="1571727"/>
            <a:ext cx="1965433" cy="307777"/>
          </a:xfrm>
          <a:prstGeom prst="rect">
            <a:avLst/>
          </a:prstGeom>
          <a:noFill/>
        </p:spPr>
        <p:txBody>
          <a:bodyPr wrap="square" rtlCol="0">
            <a:spAutoFit/>
          </a:bodyPr>
          <a:lstStyle/>
          <a:p>
            <a:r>
              <a:rPr lang="en-US" dirty="0"/>
              <a:t>Predicted  Deprived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6000895" y="1232328"/>
            <a:ext cx="2091558" cy="307777"/>
          </a:xfrm>
          <a:prstGeom prst="rect">
            <a:avLst/>
          </a:prstGeom>
          <a:noFill/>
        </p:spPr>
        <p:txBody>
          <a:bodyPr wrap="square" rtlCol="0">
            <a:spAutoFit/>
          </a:bodyPr>
          <a:lstStyle/>
          <a:p>
            <a:r>
              <a:rPr lang="en-US" dirty="0"/>
              <a:t>Actual Built-up         -</a:t>
            </a:r>
          </a:p>
        </p:txBody>
      </p:sp>
      <p:sp>
        <p:nvSpPr>
          <p:cNvPr id="14" name="TextBox 13">
            <a:extLst>
              <a:ext uri="{FF2B5EF4-FFF2-40B4-BE49-F238E27FC236}">
                <a16:creationId xmlns:a16="http://schemas.microsoft.com/office/drawing/2014/main" id="{82D5E8AE-A6F8-A7AD-A6FC-2664BA238588}"/>
              </a:ext>
            </a:extLst>
          </p:cNvPr>
          <p:cNvSpPr txBox="1"/>
          <p:nvPr/>
        </p:nvSpPr>
        <p:spPr>
          <a:xfrm>
            <a:off x="6127531" y="325821"/>
            <a:ext cx="2515024" cy="738664"/>
          </a:xfrm>
          <a:prstGeom prst="rect">
            <a:avLst/>
          </a:prstGeom>
          <a:noFill/>
        </p:spPr>
        <p:txBody>
          <a:bodyPr wrap="square" rtlCol="0">
            <a:spAutoFit/>
          </a:bodyPr>
          <a:lstStyle/>
          <a:p>
            <a:r>
              <a:rPr lang="en-US" dirty="0"/>
              <a:t>For the Covariate MLP model, there were only two mismatch labels for Built-up</a:t>
            </a:r>
          </a:p>
        </p:txBody>
      </p:sp>
      <p:pic>
        <p:nvPicPr>
          <p:cNvPr id="3" name="Picture 2">
            <a:extLst>
              <a:ext uri="{FF2B5EF4-FFF2-40B4-BE49-F238E27FC236}">
                <a16:creationId xmlns:a16="http://schemas.microsoft.com/office/drawing/2014/main" id="{8CDB7845-E697-CF7F-4A66-D1BDB3AC79E7}"/>
              </a:ext>
            </a:extLst>
          </p:cNvPr>
          <p:cNvPicPr>
            <a:picLocks noChangeAspect="1"/>
          </p:cNvPicPr>
          <p:nvPr/>
        </p:nvPicPr>
        <p:blipFill>
          <a:blip r:embed="rId3"/>
          <a:stretch>
            <a:fillRect/>
          </a:stretch>
        </p:blipFill>
        <p:spPr>
          <a:xfrm>
            <a:off x="0" y="-35598"/>
            <a:ext cx="4852213" cy="2166917"/>
          </a:xfrm>
          <a:prstGeom prst="rect">
            <a:avLst/>
          </a:prstGeom>
        </p:spPr>
      </p:pic>
      <p:cxnSp>
        <p:nvCxnSpPr>
          <p:cNvPr id="19" name="Straight Arrow Connector 18">
            <a:extLst>
              <a:ext uri="{FF2B5EF4-FFF2-40B4-BE49-F238E27FC236}">
                <a16:creationId xmlns:a16="http://schemas.microsoft.com/office/drawing/2014/main" id="{88EA595E-8B56-FC36-77A7-91C4FD319246}"/>
              </a:ext>
            </a:extLst>
          </p:cNvPr>
          <p:cNvCxnSpPr>
            <a:cxnSpLocks/>
          </p:cNvCxnSpPr>
          <p:nvPr/>
        </p:nvCxnSpPr>
        <p:spPr>
          <a:xfrm>
            <a:off x="1467464" y="1960412"/>
            <a:ext cx="0" cy="12679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B36F58-7A44-5D45-5139-04250661D2A1}"/>
              </a:ext>
            </a:extLst>
          </p:cNvPr>
          <p:cNvCxnSpPr>
            <a:cxnSpLocks/>
          </p:cNvCxnSpPr>
          <p:nvPr/>
        </p:nvCxnSpPr>
        <p:spPr>
          <a:xfrm>
            <a:off x="2558845" y="1327355"/>
            <a:ext cx="3023420" cy="15338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8C034F3-BA83-49D0-FCFB-A0095056CB8F}"/>
              </a:ext>
            </a:extLst>
          </p:cNvPr>
          <p:cNvCxnSpPr>
            <a:cxnSpLocks/>
          </p:cNvCxnSpPr>
          <p:nvPr/>
        </p:nvCxnSpPr>
        <p:spPr>
          <a:xfrm flipH="1">
            <a:off x="4911213" y="877529"/>
            <a:ext cx="995516" cy="884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38C79D2-5269-4475-28C6-E6B9A8427F30}"/>
              </a:ext>
            </a:extLst>
          </p:cNvPr>
          <p:cNvPicPr>
            <a:picLocks noChangeAspect="1"/>
          </p:cNvPicPr>
          <p:nvPr/>
        </p:nvPicPr>
        <p:blipFill>
          <a:blip r:embed="rId4"/>
          <a:stretch>
            <a:fillRect/>
          </a:stretch>
        </p:blipFill>
        <p:spPr>
          <a:xfrm>
            <a:off x="0" y="3228375"/>
            <a:ext cx="3600450" cy="1376172"/>
          </a:xfrm>
          <a:prstGeom prst="rect">
            <a:avLst/>
          </a:prstGeom>
        </p:spPr>
      </p:pic>
      <p:pic>
        <p:nvPicPr>
          <p:cNvPr id="16" name="Picture 15">
            <a:extLst>
              <a:ext uri="{FF2B5EF4-FFF2-40B4-BE49-F238E27FC236}">
                <a16:creationId xmlns:a16="http://schemas.microsoft.com/office/drawing/2014/main" id="{0B3A095F-3847-B932-60AD-9F3DA670C764}"/>
              </a:ext>
            </a:extLst>
          </p:cNvPr>
          <p:cNvPicPr>
            <a:picLocks noChangeAspect="1"/>
          </p:cNvPicPr>
          <p:nvPr/>
        </p:nvPicPr>
        <p:blipFill>
          <a:blip r:embed="rId5"/>
          <a:stretch>
            <a:fillRect/>
          </a:stretch>
        </p:blipFill>
        <p:spPr>
          <a:xfrm>
            <a:off x="5668227" y="2588503"/>
            <a:ext cx="2974328" cy="2044568"/>
          </a:xfrm>
          <a:prstGeom prst="rect">
            <a:avLst/>
          </a:prstGeom>
        </p:spPr>
      </p:pic>
    </p:spTree>
    <p:extLst>
      <p:ext uri="{BB962C8B-B14F-4D97-AF65-F5344CB8AC3E}">
        <p14:creationId xmlns:p14="http://schemas.microsoft.com/office/powerpoint/2010/main" val="539595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Discussion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484" name="Google Shape;484;p65"/>
          <p:cNvSpPr txBox="1">
            <a:spLocks noGrp="1"/>
          </p:cNvSpPr>
          <p:nvPr>
            <p:ph type="body" idx="1"/>
          </p:nvPr>
        </p:nvSpPr>
        <p:spPr>
          <a:xfrm>
            <a:off x="372800" y="865600"/>
            <a:ext cx="3070800" cy="367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Introduction</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Problem statement</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Data</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Flow of Analysis</a:t>
            </a:r>
            <a:endParaRPr sz="1300">
              <a:solidFill>
                <a:schemeClr val="dk2"/>
              </a:solidFill>
              <a:highlight>
                <a:schemeClr val="accent4"/>
              </a:highlight>
            </a:endParaRPr>
          </a:p>
          <a:p>
            <a:pPr marL="457200" lvl="0" indent="0" algn="l" rtl="0">
              <a:lnSpc>
                <a:spcPct val="80000"/>
              </a:lnSpc>
              <a:spcBef>
                <a:spcPts val="0"/>
              </a:spcBef>
              <a:spcAft>
                <a:spcPts val="0"/>
              </a:spcAft>
              <a:buNone/>
            </a:pPr>
            <a:endParaRPr sz="1300" b="1">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lt1"/>
                </a:highlight>
              </a:rPr>
              <a:t>Contextual Features </a:t>
            </a:r>
            <a:endParaRPr sz="1300" b="1">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Extraction/Preprocessing</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Importance</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Ranking </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Model Development</a:t>
            </a:r>
            <a:endParaRPr sz="1300">
              <a:solidFill>
                <a:schemeClr val="dk2"/>
              </a:solidFill>
              <a:highlight>
                <a:schemeClr val="lt1"/>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Covariates</a:t>
            </a:r>
            <a:endParaRPr sz="1300" b="1">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Extraction/Preprocessing</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Importance</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Ranking </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Statistical Analysis</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Model Development</a:t>
            </a:r>
            <a:endParaRPr sz="1300">
              <a:solidFill>
                <a:schemeClr val="dk2"/>
              </a:solidFill>
              <a:highlight>
                <a:schemeClr val="accent4"/>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chemeClr val="lt1"/>
                </a:highlight>
              </a:rPr>
              <a:t>4)     Conclusion</a:t>
            </a:r>
            <a:endParaRPr sz="1300" b="1">
              <a:solidFill>
                <a:schemeClr val="dk2"/>
              </a:solidFill>
              <a:highlight>
                <a:schemeClr val="lt1"/>
              </a:highlight>
            </a:endParaRPr>
          </a:p>
          <a:p>
            <a:pPr marL="0" lvl="0" indent="0" algn="l" rtl="0">
              <a:lnSpc>
                <a:spcPct val="80000"/>
              </a:lnSpc>
              <a:spcBef>
                <a:spcPts val="0"/>
              </a:spcBef>
              <a:spcAft>
                <a:spcPts val="0"/>
              </a:spcAft>
              <a:buNone/>
            </a:pPr>
            <a:endParaRPr sz="1300" b="1">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rgbClr val="FFFF00"/>
                </a:highlight>
              </a:rPr>
              <a:t>5)     Discussion</a:t>
            </a:r>
            <a:endParaRPr sz="2500">
              <a:solidFill>
                <a:schemeClr val="dk2"/>
              </a:solidFill>
              <a:highlight>
                <a:srgbClr val="FFFF00"/>
              </a:highlight>
            </a:endParaRPr>
          </a:p>
          <a:p>
            <a:pPr marL="0" lvl="0" indent="0" algn="l" rtl="0">
              <a:lnSpc>
                <a:spcPct val="80000"/>
              </a:lnSpc>
              <a:spcBef>
                <a:spcPts val="0"/>
              </a:spcBef>
              <a:spcAft>
                <a:spcPts val="0"/>
              </a:spcAft>
              <a:buNone/>
            </a:pPr>
            <a:endParaRPr sz="200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a:solidFill>
                <a:schemeClr val="dk2"/>
              </a:solidFill>
              <a:highlight>
                <a:schemeClr val="accent4"/>
              </a:highlight>
            </a:endParaRPr>
          </a:p>
        </p:txBody>
      </p:sp>
      <p:pic>
        <p:nvPicPr>
          <p:cNvPr id="485" name="Google Shape;485;p65"/>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86" name="Google Shape;486;p65"/>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87" name="Google Shape;487;p65"/>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lt1"/>
                </a:highlight>
              </a:rPr>
              <a:t>4)     Conclusion (47-52)</a:t>
            </a:r>
            <a:endParaRPr sz="1300" b="1" dirty="0">
              <a:solidFill>
                <a:schemeClr val="dk2"/>
              </a:solidFill>
              <a:highlight>
                <a:schemeClr val="lt1"/>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a:t>
            </a:r>
            <a:r>
              <a:rPr lang="en" sz="1300" b="1" dirty="0">
                <a:solidFill>
                  <a:schemeClr val="dk2"/>
                </a:solidFill>
                <a:highlight>
                  <a:srgbClr val="FFFF00"/>
                </a:highlight>
              </a:rPr>
              <a:t>  Discussion (53-55)</a:t>
            </a:r>
            <a:endParaRPr sz="2500" dirty="0">
              <a:solidFill>
                <a:schemeClr val="dk2"/>
              </a:solidFill>
              <a:highlight>
                <a:srgbClr val="FFFF00"/>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93" name="Google Shape;493;p6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Discussion</a:t>
            </a:r>
            <a:endParaRPr>
              <a:solidFill>
                <a:schemeClr val="dk1"/>
              </a:solidFill>
            </a:endParaRPr>
          </a:p>
        </p:txBody>
      </p:sp>
      <p:sp>
        <p:nvSpPr>
          <p:cNvPr id="494" name="Google Shape;494;p66"/>
          <p:cNvSpPr txBox="1"/>
          <p:nvPr/>
        </p:nvSpPr>
        <p:spPr>
          <a:xfrm>
            <a:off x="57150" y="1023050"/>
            <a:ext cx="8860800" cy="3090046"/>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Add more ‘Deprived’ areas to analysis to address </a:t>
            </a:r>
            <a:r>
              <a:rPr lang="en" sz="2200" b="1" u="sng" dirty="0">
                <a:latin typeface="Roboto"/>
                <a:ea typeface="Roboto"/>
                <a:cs typeface="Roboto"/>
                <a:sym typeface="Roboto"/>
              </a:rPr>
              <a:t>class imbalance</a:t>
            </a:r>
            <a:endParaRPr sz="2200" b="1" u="sng"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Attempt different processing steps for extracting the contextual features </a:t>
            </a:r>
            <a:endParaRPr sz="2200" b="1" dirty="0">
              <a:latin typeface="Roboto"/>
              <a:ea typeface="Roboto"/>
              <a:cs typeface="Roboto"/>
              <a:sym typeface="Roboto"/>
            </a:endParaRPr>
          </a:p>
          <a:p>
            <a:pPr marL="914400" lvl="1"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Taking max, min, or median values </a:t>
            </a:r>
            <a:endParaRPr sz="2200" b="1"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Investigate outliers/ apply transformations  within ‘Deprived’ and ‘Built-up’ covariate features to further confirm statistical analysis</a:t>
            </a:r>
            <a:endParaRPr sz="2200" b="1" dirty="0">
              <a:latin typeface="Roboto"/>
              <a:ea typeface="Roboto"/>
              <a:cs typeface="Roboto"/>
              <a:sym typeface="Roboto"/>
            </a:endParaRPr>
          </a:p>
          <a:p>
            <a:pPr marL="457200" lvl="0" indent="0" algn="l" rtl="0">
              <a:lnSpc>
                <a:spcPct val="115000"/>
              </a:lnSpc>
              <a:spcBef>
                <a:spcPts val="0"/>
              </a:spcBef>
              <a:spcAft>
                <a:spcPts val="0"/>
              </a:spcAft>
              <a:buNone/>
            </a:pPr>
            <a:endParaRPr sz="20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Contextual Features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124" name="Google Shape;124;p19"/>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125" name="Google Shape;125;p19"/>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126" name="Google Shape;126;p19"/>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Contextual Features (6-24)</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(47-52)</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(53-55)</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32" name="Google Shape;132;p20"/>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Contextual Feature Importance Analysis</a:t>
            </a:r>
            <a:endParaRPr>
              <a:solidFill>
                <a:schemeClr val="dk1"/>
              </a:solidFill>
            </a:endParaRPr>
          </a:p>
        </p:txBody>
      </p:sp>
      <p:pic>
        <p:nvPicPr>
          <p:cNvPr id="133" name="Google Shape;133;p20"/>
          <p:cNvPicPr preferRelativeResize="0"/>
          <p:nvPr/>
        </p:nvPicPr>
        <p:blipFill>
          <a:blip r:embed="rId3">
            <a:alphaModFix/>
          </a:blip>
          <a:stretch>
            <a:fillRect/>
          </a:stretch>
        </p:blipFill>
        <p:spPr>
          <a:xfrm>
            <a:off x="2076626" y="943325"/>
            <a:ext cx="4343049" cy="36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Contextual Features (Terminology)</a:t>
            </a:r>
            <a:endParaRPr>
              <a:solidFill>
                <a:schemeClr val="dk1"/>
              </a:solidFill>
            </a:endParaRPr>
          </a:p>
        </p:txBody>
      </p:sp>
      <p:sp>
        <p:nvSpPr>
          <p:cNvPr id="139" name="Google Shape;139;p21"/>
          <p:cNvSpPr txBox="1">
            <a:spLocks noGrp="1"/>
          </p:cNvSpPr>
          <p:nvPr>
            <p:ph type="body" idx="1"/>
          </p:nvPr>
        </p:nvSpPr>
        <p:spPr>
          <a:xfrm>
            <a:off x="0" y="1056425"/>
            <a:ext cx="8811600" cy="1455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Contextual features</a:t>
            </a:r>
            <a:r>
              <a:rPr lang="en" sz="7350">
                <a:solidFill>
                  <a:schemeClr val="dk2"/>
                </a:solidFill>
              </a:rPr>
              <a:t>-144 statistical measurements for each pixel taken from satellite imaging</a:t>
            </a:r>
            <a:endParaRPr sz="7350">
              <a:solidFill>
                <a:schemeClr val="dk2"/>
              </a:solidFill>
            </a:endParaRPr>
          </a:p>
          <a:p>
            <a:pPr marL="914400" lvl="0" indent="-345281" algn="l" rtl="0">
              <a:spcBef>
                <a:spcPts val="0"/>
              </a:spcBef>
              <a:spcAft>
                <a:spcPts val="0"/>
              </a:spcAft>
              <a:buClr>
                <a:schemeClr val="dk2"/>
              </a:buClr>
              <a:buSzPct val="100000"/>
              <a:buChar char="●"/>
            </a:pPr>
            <a:r>
              <a:rPr lang="en" sz="7350">
                <a:solidFill>
                  <a:srgbClr val="000000"/>
                </a:solidFill>
                <a:latin typeface="Times New Roman"/>
                <a:ea typeface="Times New Roman"/>
                <a:cs typeface="Times New Roman"/>
                <a:sym typeface="Times New Roman"/>
              </a:rPr>
              <a:t>Contextual features were defined as the statistical quantification of edge patterns, pixel groups, gaps, textures, and the raw spectral signatures calculated over groups of pixels or neighborhoods.</a:t>
            </a:r>
            <a:endParaRPr sz="7350">
              <a:solidFill>
                <a:srgbClr val="000000"/>
              </a:solidFill>
              <a:latin typeface="Times New Roman"/>
              <a:ea typeface="Times New Roman"/>
              <a:cs typeface="Times New Roman"/>
              <a:sym typeface="Times New Roman"/>
            </a:endParaRPr>
          </a:p>
          <a:p>
            <a:pPr marL="914400" lvl="0" indent="-345281" algn="l" rtl="0">
              <a:spcBef>
                <a:spcPts val="0"/>
              </a:spcBef>
              <a:spcAft>
                <a:spcPts val="0"/>
              </a:spcAft>
              <a:buClr>
                <a:srgbClr val="000000"/>
              </a:buClr>
              <a:buSzPct val="100000"/>
              <a:buFont typeface="Times New Roman"/>
              <a:buChar char="●"/>
            </a:pPr>
            <a:r>
              <a:rPr lang="en" sz="7350">
                <a:solidFill>
                  <a:srgbClr val="000000"/>
                </a:solidFill>
                <a:latin typeface="Times New Roman"/>
                <a:ea typeface="Times New Roman"/>
                <a:cs typeface="Times New Roman"/>
                <a:sym typeface="Times New Roman"/>
              </a:rPr>
              <a:t>Examples:</a:t>
            </a: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pic>
        <p:nvPicPr>
          <p:cNvPr id="140" name="Google Shape;140;p21"/>
          <p:cNvPicPr preferRelativeResize="0"/>
          <p:nvPr/>
        </p:nvPicPr>
        <p:blipFill>
          <a:blip r:embed="rId3">
            <a:alphaModFix/>
          </a:blip>
          <a:stretch>
            <a:fillRect/>
          </a:stretch>
        </p:blipFill>
        <p:spPr>
          <a:xfrm>
            <a:off x="0" y="2958325"/>
            <a:ext cx="4579102" cy="1610001"/>
          </a:xfrm>
          <a:prstGeom prst="rect">
            <a:avLst/>
          </a:prstGeom>
          <a:noFill/>
          <a:ln>
            <a:noFill/>
          </a:ln>
        </p:spPr>
      </p:pic>
      <p:sp>
        <p:nvSpPr>
          <p:cNvPr id="141" name="Google Shape;141;p21"/>
          <p:cNvSpPr txBox="1">
            <a:spLocks noGrp="1"/>
          </p:cNvSpPr>
          <p:nvPr>
            <p:ph type="body" idx="1"/>
          </p:nvPr>
        </p:nvSpPr>
        <p:spPr>
          <a:xfrm>
            <a:off x="179500"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sfs_sc31_w_mean</a:t>
            </a:r>
            <a:endParaRPr/>
          </a:p>
        </p:txBody>
      </p:sp>
      <p:pic>
        <p:nvPicPr>
          <p:cNvPr id="142" name="Google Shape;142;p21"/>
          <p:cNvPicPr preferRelativeResize="0"/>
          <p:nvPr/>
        </p:nvPicPr>
        <p:blipFill>
          <a:blip r:embed="rId4">
            <a:alphaModFix/>
          </a:blip>
          <a:stretch>
            <a:fillRect/>
          </a:stretch>
        </p:blipFill>
        <p:spPr>
          <a:xfrm>
            <a:off x="4719825" y="2990488"/>
            <a:ext cx="4424176" cy="1545676"/>
          </a:xfrm>
          <a:prstGeom prst="rect">
            <a:avLst/>
          </a:prstGeom>
          <a:noFill/>
          <a:ln>
            <a:noFill/>
          </a:ln>
        </p:spPr>
      </p:pic>
      <p:sp>
        <p:nvSpPr>
          <p:cNvPr id="143" name="Google Shape;143;p21"/>
          <p:cNvSpPr txBox="1">
            <a:spLocks noGrp="1"/>
          </p:cNvSpPr>
          <p:nvPr>
            <p:ph type="body" idx="1"/>
          </p:nvPr>
        </p:nvSpPr>
        <p:spPr>
          <a:xfrm>
            <a:off x="5448825"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pantex_sc7_min</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TotalTime>
  <Words>3757</Words>
  <Application>Microsoft Macintosh PowerPoint</Application>
  <PresentationFormat>On-screen Show (16:9)</PresentationFormat>
  <Paragraphs>867</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Roboto</vt:lpstr>
      <vt:lpstr>Times New Roman</vt:lpstr>
      <vt:lpstr>Calibri</vt:lpstr>
      <vt:lpstr>Arial</vt:lpstr>
      <vt:lpstr>Material</vt:lpstr>
      <vt:lpstr>Machine Learning Analysis on Contextual and Covariate Features in Satellite Image of Lagos, Nigeria</vt:lpstr>
      <vt:lpstr>Table of Contents </vt:lpstr>
      <vt:lpstr>Problem Statement </vt:lpstr>
      <vt:lpstr>The Data</vt:lpstr>
      <vt:lpstr>Flow of Analysis</vt:lpstr>
      <vt:lpstr>Contextual Features </vt:lpstr>
      <vt:lpstr>Table of Contents </vt:lpstr>
      <vt:lpstr>Flow of Contextual Feature Importance Analysis</vt:lpstr>
      <vt:lpstr>Extracting Contextual Features (Terminology)</vt:lpstr>
      <vt:lpstr>Extracting  Contextual  Features  </vt:lpstr>
      <vt:lpstr>Preprocessing the Contextual Features (2/2)</vt:lpstr>
      <vt:lpstr>Contextual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Model Development: Contextual - classes 0 &amp; 1 </vt:lpstr>
      <vt:lpstr>Best Model: Contextual - classes 0 &amp; 1 </vt:lpstr>
      <vt:lpstr>Model Testing: Contextual - all classes</vt:lpstr>
      <vt:lpstr>Best Model: Contextual - all classes </vt:lpstr>
      <vt:lpstr>Covariate Features </vt:lpstr>
      <vt:lpstr>Table of Contents </vt:lpstr>
      <vt:lpstr>Flow of Covariate Feature Importance Analysis</vt:lpstr>
      <vt:lpstr>Extracting Covariate Features (Terminology)</vt:lpstr>
      <vt:lpstr>Extracting Covariate Features  </vt:lpstr>
      <vt:lpstr>Preprocessing the Covariate Features</vt:lpstr>
      <vt:lpstr>Covariate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Flow of Covariate Feature Statistical Analysis</vt:lpstr>
      <vt:lpstr>Quantitative Statistical Analysis</vt:lpstr>
      <vt:lpstr>Categorical Statistical Analysis</vt:lpstr>
      <vt:lpstr>Model Testing: Covariate - classes 0 &amp; 1 </vt:lpstr>
      <vt:lpstr>Best Model: Covariate - classes 0 &amp; 1 </vt:lpstr>
      <vt:lpstr>Model Testing: Covariate - all classes </vt:lpstr>
      <vt:lpstr>Best Model: Covariate - all classes </vt:lpstr>
      <vt:lpstr>Conclusion</vt:lpstr>
      <vt:lpstr>Table of Contents </vt:lpstr>
      <vt:lpstr>Conclusion: Problem Statement</vt:lpstr>
      <vt:lpstr>PowerPoint Presentation</vt:lpstr>
      <vt:lpstr>PowerPoint Presentation</vt:lpstr>
      <vt:lpstr>PowerPoint Presentation</vt:lpstr>
      <vt:lpstr>Discussion</vt:lpstr>
      <vt:lpstr>Table of Contents </vt:lpstr>
      <vt:lpstr>Discussion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Analysis on Contextual and Covariate Features in Satellite Image of Lagos, Nigeria</dc:title>
  <dc:creator>Bradley Reardon</dc:creator>
  <cp:lastModifiedBy>Lieberfarb, Jake Coltun</cp:lastModifiedBy>
  <cp:revision>33</cp:revision>
  <dcterms:modified xsi:type="dcterms:W3CDTF">2022-05-22T16:46:19Z</dcterms:modified>
</cp:coreProperties>
</file>